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notesSlides/notesSlide9.xml" ContentType="application/vnd.openxmlformats-officedocument.presentationml.notesSlide+xml"/>
  <Override PartName="/ppt/charts/chart6.xml" ContentType="application/vnd.openxmlformats-officedocument.drawingml.chart+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charts/chart8.xml" ContentType="application/vnd.openxmlformats-officedocument.drawingml.chart+xml"/>
  <Override PartName="/ppt/drawings/drawing1.xml" ContentType="application/vnd.openxmlformats-officedocument.drawingml.chartshapes+xml"/>
  <Override PartName="/ppt/notesSlides/notesSlide12.xml" ContentType="application/vnd.openxmlformats-officedocument.presentationml.notesSlide+xml"/>
  <Override PartName="/ppt/charts/chart9.xml" ContentType="application/vnd.openxmlformats-officedocument.drawingml.chart+xml"/>
  <Override PartName="/ppt/drawings/drawing2.xml" ContentType="application/vnd.openxmlformats-officedocument.drawingml.chartshapes+xml"/>
  <Override PartName="/ppt/notesSlides/notesSlide13.xml" ContentType="application/vnd.openxmlformats-officedocument.presentationml.notesSlide+xml"/>
  <Override PartName="/ppt/charts/chart10.xml" ContentType="application/vnd.openxmlformats-officedocument.drawingml.chart+xml"/>
  <Override PartName="/ppt/notesSlides/notesSlide14.xml" ContentType="application/vnd.openxmlformats-officedocument.presentationml.notesSlide+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257" r:id="rId3"/>
    <p:sldId id="304" r:id="rId4"/>
    <p:sldId id="300" r:id="rId5"/>
    <p:sldId id="305" r:id="rId6"/>
    <p:sldId id="301" r:id="rId7"/>
    <p:sldId id="302" r:id="rId8"/>
    <p:sldId id="289" r:id="rId9"/>
    <p:sldId id="308" r:id="rId10"/>
    <p:sldId id="288" r:id="rId11"/>
    <p:sldId id="306" r:id="rId12"/>
    <p:sldId id="307" r:id="rId13"/>
    <p:sldId id="309" r:id="rId14"/>
    <p:sldId id="299" r:id="rId15"/>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48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2814" y="-9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server4\server4_h\data\AIRC\Election_results\cd_aqd_win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server4\server4_h\data\AIRC\Election_results\wins_by_reg_pct_r_2way.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server4\server4_h\data\AIRC\Election_results\wins_by_reg_pct_ind_mino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erver4\server4_h\data\AIRC\Election_results\cd_aqd_win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erver4\server4_h\data\AIRC\Election_results\wins_by_avg_dp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server4\server4_h\data\AIRC\Election_results\cd_wins_by_reg_r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server4\server4_h\data\AIRC\Election_results\wins_by_aqd_r.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server4\server4_h\data\AIRC\Election_results\wins_by_aqd_r.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server4\server4_h\data\AIRC\Election_results\wins_by_avg_dp2.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server4\server4_h\data\AIRC\Election_results\wins_by_avg_dp2.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server4\server4_h\data\AIRC\Election_results\wins_by_avg_dp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wins_by_aqd_r!$B$1</c:f>
              <c:strCache>
                <c:ptCount val="1"/>
                <c:pt idx="0">
                  <c:v>Democratic Wins</c:v>
                </c:pt>
              </c:strCache>
            </c:strRef>
          </c:tx>
          <c:invertIfNegative val="0"/>
          <c:cat>
            <c:numRef>
              <c:f>wins_by_aqd_r!$A$2:$A$9</c:f>
              <c:numCache>
                <c:formatCode>General</c:formatCode>
                <c:ptCount val="8"/>
                <c:pt idx="0">
                  <c:v>62.4</c:v>
                </c:pt>
                <c:pt idx="1">
                  <c:v>58.8</c:v>
                </c:pt>
                <c:pt idx="2">
                  <c:v>58.4</c:v>
                </c:pt>
                <c:pt idx="3">
                  <c:v>58.4</c:v>
                </c:pt>
                <c:pt idx="4">
                  <c:v>51.5</c:v>
                </c:pt>
                <c:pt idx="5">
                  <c:v>46.3</c:v>
                </c:pt>
                <c:pt idx="6">
                  <c:v>36.4</c:v>
                </c:pt>
                <c:pt idx="7">
                  <c:v>35.9</c:v>
                </c:pt>
              </c:numCache>
            </c:numRef>
          </c:cat>
          <c:val>
            <c:numRef>
              <c:f>wins_by_aqd_r!$B$2:$B$9</c:f>
              <c:numCache>
                <c:formatCode>General</c:formatCode>
                <c:ptCount val="8"/>
                <c:pt idx="0">
                  <c:v>0</c:v>
                </c:pt>
                <c:pt idx="1">
                  <c:v>0</c:v>
                </c:pt>
                <c:pt idx="2">
                  <c:v>0</c:v>
                </c:pt>
                <c:pt idx="3">
                  <c:v>2</c:v>
                </c:pt>
                <c:pt idx="4">
                  <c:v>3</c:v>
                </c:pt>
                <c:pt idx="5">
                  <c:v>1</c:v>
                </c:pt>
                <c:pt idx="6">
                  <c:v>5</c:v>
                </c:pt>
                <c:pt idx="7">
                  <c:v>5</c:v>
                </c:pt>
              </c:numCache>
            </c:numRef>
          </c:val>
        </c:ser>
        <c:ser>
          <c:idx val="1"/>
          <c:order val="1"/>
          <c:tx>
            <c:strRef>
              <c:f>wins_by_aqd_r!$C$1</c:f>
              <c:strCache>
                <c:ptCount val="1"/>
                <c:pt idx="0">
                  <c:v>Republican  Wins</c:v>
                </c:pt>
              </c:strCache>
            </c:strRef>
          </c:tx>
          <c:invertIfNegative val="0"/>
          <c:cat>
            <c:numRef>
              <c:f>wins_by_aqd_r!$A$2:$A$9</c:f>
              <c:numCache>
                <c:formatCode>General</c:formatCode>
                <c:ptCount val="8"/>
                <c:pt idx="0">
                  <c:v>62.4</c:v>
                </c:pt>
                <c:pt idx="1">
                  <c:v>58.8</c:v>
                </c:pt>
                <c:pt idx="2">
                  <c:v>58.4</c:v>
                </c:pt>
                <c:pt idx="3">
                  <c:v>58.4</c:v>
                </c:pt>
                <c:pt idx="4">
                  <c:v>51.5</c:v>
                </c:pt>
                <c:pt idx="5">
                  <c:v>46.3</c:v>
                </c:pt>
                <c:pt idx="6">
                  <c:v>36.4</c:v>
                </c:pt>
                <c:pt idx="7">
                  <c:v>35.9</c:v>
                </c:pt>
              </c:numCache>
            </c:numRef>
          </c:cat>
          <c:val>
            <c:numRef>
              <c:f>wins_by_aqd_r!$C$2:$C$9</c:f>
              <c:numCache>
                <c:formatCode>General</c:formatCode>
                <c:ptCount val="8"/>
                <c:pt idx="0">
                  <c:v>5</c:v>
                </c:pt>
                <c:pt idx="1">
                  <c:v>5</c:v>
                </c:pt>
                <c:pt idx="2">
                  <c:v>5</c:v>
                </c:pt>
                <c:pt idx="3">
                  <c:v>3</c:v>
                </c:pt>
                <c:pt idx="4">
                  <c:v>2</c:v>
                </c:pt>
                <c:pt idx="5">
                  <c:v>4</c:v>
                </c:pt>
                <c:pt idx="6">
                  <c:v>0</c:v>
                </c:pt>
                <c:pt idx="7">
                  <c:v>0</c:v>
                </c:pt>
              </c:numCache>
            </c:numRef>
          </c:val>
        </c:ser>
        <c:dLbls>
          <c:showLegendKey val="0"/>
          <c:showVal val="0"/>
          <c:showCatName val="0"/>
          <c:showSerName val="0"/>
          <c:showPercent val="0"/>
          <c:showBubbleSize val="0"/>
        </c:dLbls>
        <c:gapWidth val="150"/>
        <c:overlap val="100"/>
        <c:axId val="10130176"/>
        <c:axId val="10132096"/>
      </c:barChart>
      <c:catAx>
        <c:axId val="10130176"/>
        <c:scaling>
          <c:orientation val="minMax"/>
        </c:scaling>
        <c:delete val="0"/>
        <c:axPos val="l"/>
        <c:title>
          <c:tx>
            <c:rich>
              <a:bodyPr rot="-5400000" vert="horz"/>
              <a:lstStyle/>
              <a:p>
                <a:pPr>
                  <a:defRPr sz="1800"/>
                </a:pPr>
                <a:r>
                  <a:rPr lang="en-US" sz="1800" dirty="0"/>
                  <a:t>AQD Score (Average % Republican for Corporation Commission 1998 and 2000)</a:t>
                </a:r>
              </a:p>
            </c:rich>
          </c:tx>
          <c:layout/>
          <c:overlay val="0"/>
        </c:title>
        <c:numFmt formatCode="#,##0.0" sourceLinked="0"/>
        <c:majorTickMark val="out"/>
        <c:minorTickMark val="none"/>
        <c:tickLblPos val="nextTo"/>
        <c:crossAx val="10132096"/>
        <c:crosses val="autoZero"/>
        <c:auto val="1"/>
        <c:lblAlgn val="ctr"/>
        <c:lblOffset val="100"/>
        <c:noMultiLvlLbl val="0"/>
      </c:catAx>
      <c:valAx>
        <c:axId val="10132096"/>
        <c:scaling>
          <c:orientation val="minMax"/>
          <c:max val="5"/>
        </c:scaling>
        <c:delete val="0"/>
        <c:axPos val="b"/>
        <c:majorGridlines/>
        <c:numFmt formatCode="General" sourceLinked="1"/>
        <c:majorTickMark val="out"/>
        <c:minorTickMark val="none"/>
        <c:tickLblPos val="nextTo"/>
        <c:crossAx val="10130176"/>
        <c:crosses val="autoZero"/>
        <c:crossBetween val="between"/>
        <c:majorUnit val="1"/>
      </c:valAx>
    </c:plotArea>
    <c:legend>
      <c:legendPos val="b"/>
      <c:layout/>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wins_by_reg_pct_r_2way!$B$1</c:f>
              <c:strCache>
                <c:ptCount val="1"/>
                <c:pt idx="0">
                  <c:v>Democratic Legislative Wins</c:v>
                </c:pt>
              </c:strCache>
            </c:strRef>
          </c:tx>
          <c:invertIfNegative val="0"/>
          <c:cat>
            <c:numRef>
              <c:f>wins_by_reg_pct_r_2way!$A$2:$A$31</c:f>
              <c:numCache>
                <c:formatCode>General</c:formatCode>
                <c:ptCount val="30"/>
                <c:pt idx="0">
                  <c:v>66.400000000000006</c:v>
                </c:pt>
                <c:pt idx="1">
                  <c:v>65.8</c:v>
                </c:pt>
                <c:pt idx="2">
                  <c:v>65.599999999999994</c:v>
                </c:pt>
                <c:pt idx="3">
                  <c:v>65.5</c:v>
                </c:pt>
                <c:pt idx="4">
                  <c:v>64.5</c:v>
                </c:pt>
                <c:pt idx="5">
                  <c:v>63.1</c:v>
                </c:pt>
                <c:pt idx="6">
                  <c:v>61.9</c:v>
                </c:pt>
                <c:pt idx="7">
                  <c:v>61.7</c:v>
                </c:pt>
                <c:pt idx="8">
                  <c:v>61</c:v>
                </c:pt>
                <c:pt idx="9">
                  <c:v>59</c:v>
                </c:pt>
                <c:pt idx="10">
                  <c:v>58.8</c:v>
                </c:pt>
                <c:pt idx="11">
                  <c:v>58.3</c:v>
                </c:pt>
                <c:pt idx="12">
                  <c:v>58.1</c:v>
                </c:pt>
                <c:pt idx="13">
                  <c:v>56.6</c:v>
                </c:pt>
                <c:pt idx="14">
                  <c:v>55.6</c:v>
                </c:pt>
                <c:pt idx="15">
                  <c:v>52.8</c:v>
                </c:pt>
                <c:pt idx="16">
                  <c:v>51.4</c:v>
                </c:pt>
                <c:pt idx="17">
                  <c:v>51.3</c:v>
                </c:pt>
                <c:pt idx="18">
                  <c:v>46.8</c:v>
                </c:pt>
                <c:pt idx="19">
                  <c:v>46.5</c:v>
                </c:pt>
                <c:pt idx="20">
                  <c:v>46</c:v>
                </c:pt>
                <c:pt idx="21">
                  <c:v>44.2</c:v>
                </c:pt>
                <c:pt idx="22">
                  <c:v>37.5</c:v>
                </c:pt>
                <c:pt idx="23">
                  <c:v>35.300000000000004</c:v>
                </c:pt>
                <c:pt idx="24">
                  <c:v>32.5</c:v>
                </c:pt>
                <c:pt idx="25">
                  <c:v>29.1</c:v>
                </c:pt>
                <c:pt idx="26">
                  <c:v>29</c:v>
                </c:pt>
                <c:pt idx="27">
                  <c:v>28.5</c:v>
                </c:pt>
                <c:pt idx="28">
                  <c:v>23.7</c:v>
                </c:pt>
                <c:pt idx="29">
                  <c:v>20.6</c:v>
                </c:pt>
              </c:numCache>
            </c:numRef>
          </c:cat>
          <c:val>
            <c:numRef>
              <c:f>wins_by_reg_pct_r_2way!$B$2:$B$31</c:f>
              <c:numCache>
                <c:formatCode>General</c:formatCode>
                <c:ptCount val="30"/>
                <c:pt idx="0">
                  <c:v>0</c:v>
                </c:pt>
                <c:pt idx="1">
                  <c:v>0</c:v>
                </c:pt>
                <c:pt idx="2">
                  <c:v>0</c:v>
                </c:pt>
                <c:pt idx="3">
                  <c:v>0</c:v>
                </c:pt>
                <c:pt idx="4">
                  <c:v>0</c:v>
                </c:pt>
                <c:pt idx="5">
                  <c:v>0</c:v>
                </c:pt>
                <c:pt idx="6">
                  <c:v>0</c:v>
                </c:pt>
                <c:pt idx="7">
                  <c:v>0</c:v>
                </c:pt>
                <c:pt idx="8">
                  <c:v>0</c:v>
                </c:pt>
                <c:pt idx="9">
                  <c:v>0</c:v>
                </c:pt>
                <c:pt idx="10">
                  <c:v>0</c:v>
                </c:pt>
                <c:pt idx="11">
                  <c:v>3</c:v>
                </c:pt>
                <c:pt idx="12">
                  <c:v>0</c:v>
                </c:pt>
                <c:pt idx="13">
                  <c:v>1</c:v>
                </c:pt>
                <c:pt idx="14">
                  <c:v>3</c:v>
                </c:pt>
                <c:pt idx="15">
                  <c:v>0</c:v>
                </c:pt>
                <c:pt idx="16">
                  <c:v>3</c:v>
                </c:pt>
                <c:pt idx="17">
                  <c:v>1</c:v>
                </c:pt>
                <c:pt idx="18">
                  <c:v>11</c:v>
                </c:pt>
                <c:pt idx="19">
                  <c:v>8</c:v>
                </c:pt>
                <c:pt idx="20">
                  <c:v>8</c:v>
                </c:pt>
                <c:pt idx="21">
                  <c:v>6</c:v>
                </c:pt>
                <c:pt idx="22">
                  <c:v>12</c:v>
                </c:pt>
                <c:pt idx="23">
                  <c:v>12</c:v>
                </c:pt>
                <c:pt idx="24">
                  <c:v>12</c:v>
                </c:pt>
                <c:pt idx="25">
                  <c:v>12</c:v>
                </c:pt>
                <c:pt idx="26">
                  <c:v>12</c:v>
                </c:pt>
                <c:pt idx="27">
                  <c:v>12</c:v>
                </c:pt>
                <c:pt idx="28">
                  <c:v>12</c:v>
                </c:pt>
                <c:pt idx="29">
                  <c:v>12</c:v>
                </c:pt>
              </c:numCache>
            </c:numRef>
          </c:val>
        </c:ser>
        <c:ser>
          <c:idx val="1"/>
          <c:order val="1"/>
          <c:tx>
            <c:strRef>
              <c:f>wins_by_reg_pct_r_2way!$C$1</c:f>
              <c:strCache>
                <c:ptCount val="1"/>
                <c:pt idx="0">
                  <c:v>Republican Legislative Wins</c:v>
                </c:pt>
              </c:strCache>
            </c:strRef>
          </c:tx>
          <c:invertIfNegative val="0"/>
          <c:cat>
            <c:numRef>
              <c:f>wins_by_reg_pct_r_2way!$A$2:$A$31</c:f>
              <c:numCache>
                <c:formatCode>General</c:formatCode>
                <c:ptCount val="30"/>
                <c:pt idx="0">
                  <c:v>66.400000000000006</c:v>
                </c:pt>
                <c:pt idx="1">
                  <c:v>65.8</c:v>
                </c:pt>
                <c:pt idx="2">
                  <c:v>65.599999999999994</c:v>
                </c:pt>
                <c:pt idx="3">
                  <c:v>65.5</c:v>
                </c:pt>
                <c:pt idx="4">
                  <c:v>64.5</c:v>
                </c:pt>
                <c:pt idx="5">
                  <c:v>63.1</c:v>
                </c:pt>
                <c:pt idx="6">
                  <c:v>61.9</c:v>
                </c:pt>
                <c:pt idx="7">
                  <c:v>61.7</c:v>
                </c:pt>
                <c:pt idx="8">
                  <c:v>61</c:v>
                </c:pt>
                <c:pt idx="9">
                  <c:v>59</c:v>
                </c:pt>
                <c:pt idx="10">
                  <c:v>58.8</c:v>
                </c:pt>
                <c:pt idx="11">
                  <c:v>58.3</c:v>
                </c:pt>
                <c:pt idx="12">
                  <c:v>58.1</c:v>
                </c:pt>
                <c:pt idx="13">
                  <c:v>56.6</c:v>
                </c:pt>
                <c:pt idx="14">
                  <c:v>55.6</c:v>
                </c:pt>
                <c:pt idx="15">
                  <c:v>52.8</c:v>
                </c:pt>
                <c:pt idx="16">
                  <c:v>51.4</c:v>
                </c:pt>
                <c:pt idx="17">
                  <c:v>51.3</c:v>
                </c:pt>
                <c:pt idx="18">
                  <c:v>46.8</c:v>
                </c:pt>
                <c:pt idx="19">
                  <c:v>46.5</c:v>
                </c:pt>
                <c:pt idx="20">
                  <c:v>46</c:v>
                </c:pt>
                <c:pt idx="21">
                  <c:v>44.2</c:v>
                </c:pt>
                <c:pt idx="22">
                  <c:v>37.5</c:v>
                </c:pt>
                <c:pt idx="23">
                  <c:v>35.300000000000004</c:v>
                </c:pt>
                <c:pt idx="24">
                  <c:v>32.5</c:v>
                </c:pt>
                <c:pt idx="25">
                  <c:v>29.1</c:v>
                </c:pt>
                <c:pt idx="26">
                  <c:v>29</c:v>
                </c:pt>
                <c:pt idx="27">
                  <c:v>28.5</c:v>
                </c:pt>
                <c:pt idx="28">
                  <c:v>23.7</c:v>
                </c:pt>
                <c:pt idx="29">
                  <c:v>20.6</c:v>
                </c:pt>
              </c:numCache>
            </c:numRef>
          </c:cat>
          <c:val>
            <c:numRef>
              <c:f>wins_by_reg_pct_r_2way!$C$2:$C$31</c:f>
              <c:numCache>
                <c:formatCode>General</c:formatCode>
                <c:ptCount val="30"/>
                <c:pt idx="0">
                  <c:v>12</c:v>
                </c:pt>
                <c:pt idx="1">
                  <c:v>12</c:v>
                </c:pt>
                <c:pt idx="2">
                  <c:v>12</c:v>
                </c:pt>
                <c:pt idx="3">
                  <c:v>12</c:v>
                </c:pt>
                <c:pt idx="4">
                  <c:v>12</c:v>
                </c:pt>
                <c:pt idx="5">
                  <c:v>12</c:v>
                </c:pt>
                <c:pt idx="6">
                  <c:v>12</c:v>
                </c:pt>
                <c:pt idx="7">
                  <c:v>12</c:v>
                </c:pt>
                <c:pt idx="8">
                  <c:v>12</c:v>
                </c:pt>
                <c:pt idx="9">
                  <c:v>12</c:v>
                </c:pt>
                <c:pt idx="10">
                  <c:v>12</c:v>
                </c:pt>
                <c:pt idx="11">
                  <c:v>9</c:v>
                </c:pt>
                <c:pt idx="12">
                  <c:v>12</c:v>
                </c:pt>
                <c:pt idx="13">
                  <c:v>11</c:v>
                </c:pt>
                <c:pt idx="14">
                  <c:v>9</c:v>
                </c:pt>
                <c:pt idx="15">
                  <c:v>12</c:v>
                </c:pt>
                <c:pt idx="16">
                  <c:v>9</c:v>
                </c:pt>
                <c:pt idx="17">
                  <c:v>11</c:v>
                </c:pt>
                <c:pt idx="18">
                  <c:v>1</c:v>
                </c:pt>
                <c:pt idx="19">
                  <c:v>4</c:v>
                </c:pt>
                <c:pt idx="20">
                  <c:v>4</c:v>
                </c:pt>
                <c:pt idx="21">
                  <c:v>6</c:v>
                </c:pt>
                <c:pt idx="22">
                  <c:v>0</c:v>
                </c:pt>
                <c:pt idx="23">
                  <c:v>0</c:v>
                </c:pt>
                <c:pt idx="24">
                  <c:v>0</c:v>
                </c:pt>
                <c:pt idx="25">
                  <c:v>0</c:v>
                </c:pt>
                <c:pt idx="26">
                  <c:v>0</c:v>
                </c:pt>
                <c:pt idx="27">
                  <c:v>0</c:v>
                </c:pt>
                <c:pt idx="28">
                  <c:v>0</c:v>
                </c:pt>
                <c:pt idx="29">
                  <c:v>0</c:v>
                </c:pt>
              </c:numCache>
            </c:numRef>
          </c:val>
        </c:ser>
        <c:dLbls>
          <c:showLegendKey val="0"/>
          <c:showVal val="0"/>
          <c:showCatName val="0"/>
          <c:showSerName val="0"/>
          <c:showPercent val="0"/>
          <c:showBubbleSize val="0"/>
        </c:dLbls>
        <c:gapWidth val="150"/>
        <c:overlap val="100"/>
        <c:axId val="82399616"/>
        <c:axId val="82401536"/>
      </c:barChart>
      <c:catAx>
        <c:axId val="82399616"/>
        <c:scaling>
          <c:orientation val="minMax"/>
        </c:scaling>
        <c:delete val="0"/>
        <c:axPos val="l"/>
        <c:title>
          <c:tx>
            <c:rich>
              <a:bodyPr rot="-5400000" vert="horz"/>
              <a:lstStyle/>
              <a:p>
                <a:pPr>
                  <a:defRPr sz="1600"/>
                </a:pPr>
                <a:r>
                  <a:rPr lang="en-US" sz="1600" dirty="0"/>
                  <a:t>Average %  Registered Republicans (of major party registration)</a:t>
                </a:r>
              </a:p>
            </c:rich>
          </c:tx>
          <c:layout/>
          <c:overlay val="0"/>
        </c:title>
        <c:numFmt formatCode="#,##0.0" sourceLinked="0"/>
        <c:majorTickMark val="out"/>
        <c:minorTickMark val="none"/>
        <c:tickLblPos val="nextTo"/>
        <c:crossAx val="82401536"/>
        <c:crosses val="autoZero"/>
        <c:auto val="1"/>
        <c:lblAlgn val="ctr"/>
        <c:lblOffset val="100"/>
        <c:noMultiLvlLbl val="0"/>
      </c:catAx>
      <c:valAx>
        <c:axId val="82401536"/>
        <c:scaling>
          <c:orientation val="minMax"/>
          <c:max val="12"/>
        </c:scaling>
        <c:delete val="0"/>
        <c:axPos val="b"/>
        <c:majorGridlines/>
        <c:numFmt formatCode="General" sourceLinked="1"/>
        <c:majorTickMark val="out"/>
        <c:minorTickMark val="none"/>
        <c:tickLblPos val="nextTo"/>
        <c:crossAx val="8239961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wins_by_reg_pct_ind_minor!$B$1</c:f>
              <c:strCache>
                <c:ptCount val="1"/>
                <c:pt idx="0">
                  <c:v>Democratic Legislative Wins</c:v>
                </c:pt>
              </c:strCache>
            </c:strRef>
          </c:tx>
          <c:invertIfNegative val="0"/>
          <c:cat>
            <c:numRef>
              <c:f>wins_by_reg_pct_ind_minor!$A$2:$A$31</c:f>
              <c:numCache>
                <c:formatCode>General</c:formatCode>
                <c:ptCount val="30"/>
                <c:pt idx="0">
                  <c:v>23</c:v>
                </c:pt>
                <c:pt idx="1">
                  <c:v>26.4</c:v>
                </c:pt>
                <c:pt idx="2">
                  <c:v>28.1</c:v>
                </c:pt>
                <c:pt idx="3">
                  <c:v>28.7</c:v>
                </c:pt>
                <c:pt idx="4">
                  <c:v>29.2</c:v>
                </c:pt>
                <c:pt idx="5">
                  <c:v>29.6</c:v>
                </c:pt>
                <c:pt idx="6">
                  <c:v>29.8</c:v>
                </c:pt>
                <c:pt idx="7">
                  <c:v>30.4</c:v>
                </c:pt>
                <c:pt idx="8">
                  <c:v>30.6</c:v>
                </c:pt>
                <c:pt idx="9">
                  <c:v>30.8</c:v>
                </c:pt>
                <c:pt idx="10">
                  <c:v>30.9</c:v>
                </c:pt>
                <c:pt idx="11">
                  <c:v>31.3</c:v>
                </c:pt>
                <c:pt idx="12">
                  <c:v>31.8</c:v>
                </c:pt>
                <c:pt idx="13">
                  <c:v>32</c:v>
                </c:pt>
                <c:pt idx="14">
                  <c:v>32</c:v>
                </c:pt>
                <c:pt idx="15">
                  <c:v>32.1</c:v>
                </c:pt>
                <c:pt idx="16">
                  <c:v>32.200000000000003</c:v>
                </c:pt>
                <c:pt idx="17">
                  <c:v>32.300000000000004</c:v>
                </c:pt>
                <c:pt idx="18">
                  <c:v>32.5</c:v>
                </c:pt>
                <c:pt idx="19">
                  <c:v>32.700000000000003</c:v>
                </c:pt>
                <c:pt idx="20">
                  <c:v>32.800000000000004</c:v>
                </c:pt>
                <c:pt idx="21">
                  <c:v>33</c:v>
                </c:pt>
                <c:pt idx="22">
                  <c:v>33.9</c:v>
                </c:pt>
                <c:pt idx="23">
                  <c:v>34.4</c:v>
                </c:pt>
                <c:pt idx="24">
                  <c:v>34.700000000000003</c:v>
                </c:pt>
                <c:pt idx="25">
                  <c:v>35.1</c:v>
                </c:pt>
                <c:pt idx="26">
                  <c:v>35.200000000000003</c:v>
                </c:pt>
                <c:pt idx="27">
                  <c:v>35.4</c:v>
                </c:pt>
                <c:pt idx="28">
                  <c:v>36.6</c:v>
                </c:pt>
                <c:pt idx="29">
                  <c:v>37.300000000000004</c:v>
                </c:pt>
              </c:numCache>
            </c:numRef>
          </c:cat>
          <c:val>
            <c:numRef>
              <c:f>wins_by_reg_pct_ind_minor!$B$2:$B$31</c:f>
              <c:numCache>
                <c:formatCode>General</c:formatCode>
                <c:ptCount val="30"/>
                <c:pt idx="0">
                  <c:v>3</c:v>
                </c:pt>
                <c:pt idx="1">
                  <c:v>3</c:v>
                </c:pt>
                <c:pt idx="2">
                  <c:v>12</c:v>
                </c:pt>
                <c:pt idx="3">
                  <c:v>3</c:v>
                </c:pt>
                <c:pt idx="4">
                  <c:v>12</c:v>
                </c:pt>
                <c:pt idx="5">
                  <c:v>0</c:v>
                </c:pt>
                <c:pt idx="6">
                  <c:v>0</c:v>
                </c:pt>
                <c:pt idx="7">
                  <c:v>0</c:v>
                </c:pt>
                <c:pt idx="8">
                  <c:v>0</c:v>
                </c:pt>
                <c:pt idx="9">
                  <c:v>12</c:v>
                </c:pt>
                <c:pt idx="10">
                  <c:v>6</c:v>
                </c:pt>
                <c:pt idx="11">
                  <c:v>0</c:v>
                </c:pt>
                <c:pt idx="12">
                  <c:v>1</c:v>
                </c:pt>
                <c:pt idx="13">
                  <c:v>0</c:v>
                </c:pt>
                <c:pt idx="14">
                  <c:v>12</c:v>
                </c:pt>
                <c:pt idx="15">
                  <c:v>8</c:v>
                </c:pt>
                <c:pt idx="16">
                  <c:v>0</c:v>
                </c:pt>
                <c:pt idx="17">
                  <c:v>0</c:v>
                </c:pt>
                <c:pt idx="18">
                  <c:v>0</c:v>
                </c:pt>
                <c:pt idx="19">
                  <c:v>0</c:v>
                </c:pt>
                <c:pt idx="20">
                  <c:v>0</c:v>
                </c:pt>
                <c:pt idx="21">
                  <c:v>1</c:v>
                </c:pt>
                <c:pt idx="22">
                  <c:v>12</c:v>
                </c:pt>
                <c:pt idx="23">
                  <c:v>0</c:v>
                </c:pt>
                <c:pt idx="24">
                  <c:v>11</c:v>
                </c:pt>
                <c:pt idx="25">
                  <c:v>12</c:v>
                </c:pt>
                <c:pt idx="26">
                  <c:v>0</c:v>
                </c:pt>
                <c:pt idx="27">
                  <c:v>8</c:v>
                </c:pt>
                <c:pt idx="28">
                  <c:v>12</c:v>
                </c:pt>
                <c:pt idx="29">
                  <c:v>12</c:v>
                </c:pt>
              </c:numCache>
            </c:numRef>
          </c:val>
        </c:ser>
        <c:ser>
          <c:idx val="1"/>
          <c:order val="1"/>
          <c:tx>
            <c:strRef>
              <c:f>wins_by_reg_pct_ind_minor!$C$1</c:f>
              <c:strCache>
                <c:ptCount val="1"/>
                <c:pt idx="0">
                  <c:v>Republican Legislative Wins</c:v>
                </c:pt>
              </c:strCache>
            </c:strRef>
          </c:tx>
          <c:invertIfNegative val="0"/>
          <c:cat>
            <c:numRef>
              <c:f>wins_by_reg_pct_ind_minor!$A$2:$A$31</c:f>
              <c:numCache>
                <c:formatCode>General</c:formatCode>
                <c:ptCount val="30"/>
                <c:pt idx="0">
                  <c:v>23</c:v>
                </c:pt>
                <c:pt idx="1">
                  <c:v>26.4</c:v>
                </c:pt>
                <c:pt idx="2">
                  <c:v>28.1</c:v>
                </c:pt>
                <c:pt idx="3">
                  <c:v>28.7</c:v>
                </c:pt>
                <c:pt idx="4">
                  <c:v>29.2</c:v>
                </c:pt>
                <c:pt idx="5">
                  <c:v>29.6</c:v>
                </c:pt>
                <c:pt idx="6">
                  <c:v>29.8</c:v>
                </c:pt>
                <c:pt idx="7">
                  <c:v>30.4</c:v>
                </c:pt>
                <c:pt idx="8">
                  <c:v>30.6</c:v>
                </c:pt>
                <c:pt idx="9">
                  <c:v>30.8</c:v>
                </c:pt>
                <c:pt idx="10">
                  <c:v>30.9</c:v>
                </c:pt>
                <c:pt idx="11">
                  <c:v>31.3</c:v>
                </c:pt>
                <c:pt idx="12">
                  <c:v>31.8</c:v>
                </c:pt>
                <c:pt idx="13">
                  <c:v>32</c:v>
                </c:pt>
                <c:pt idx="14">
                  <c:v>32</c:v>
                </c:pt>
                <c:pt idx="15">
                  <c:v>32.1</c:v>
                </c:pt>
                <c:pt idx="16">
                  <c:v>32.200000000000003</c:v>
                </c:pt>
                <c:pt idx="17">
                  <c:v>32.300000000000004</c:v>
                </c:pt>
                <c:pt idx="18">
                  <c:v>32.5</c:v>
                </c:pt>
                <c:pt idx="19">
                  <c:v>32.700000000000003</c:v>
                </c:pt>
                <c:pt idx="20">
                  <c:v>32.800000000000004</c:v>
                </c:pt>
                <c:pt idx="21">
                  <c:v>33</c:v>
                </c:pt>
                <c:pt idx="22">
                  <c:v>33.9</c:v>
                </c:pt>
                <c:pt idx="23">
                  <c:v>34.4</c:v>
                </c:pt>
                <c:pt idx="24">
                  <c:v>34.700000000000003</c:v>
                </c:pt>
                <c:pt idx="25">
                  <c:v>35.1</c:v>
                </c:pt>
                <c:pt idx="26">
                  <c:v>35.200000000000003</c:v>
                </c:pt>
                <c:pt idx="27">
                  <c:v>35.4</c:v>
                </c:pt>
                <c:pt idx="28">
                  <c:v>36.6</c:v>
                </c:pt>
                <c:pt idx="29">
                  <c:v>37.300000000000004</c:v>
                </c:pt>
              </c:numCache>
            </c:numRef>
          </c:cat>
          <c:val>
            <c:numRef>
              <c:f>wins_by_reg_pct_ind_minor!$C$2:$C$31</c:f>
              <c:numCache>
                <c:formatCode>General</c:formatCode>
                <c:ptCount val="30"/>
                <c:pt idx="0">
                  <c:v>9</c:v>
                </c:pt>
                <c:pt idx="1">
                  <c:v>9</c:v>
                </c:pt>
                <c:pt idx="2">
                  <c:v>0</c:v>
                </c:pt>
                <c:pt idx="3">
                  <c:v>9</c:v>
                </c:pt>
                <c:pt idx="4">
                  <c:v>0</c:v>
                </c:pt>
                <c:pt idx="5">
                  <c:v>12</c:v>
                </c:pt>
                <c:pt idx="6">
                  <c:v>12</c:v>
                </c:pt>
                <c:pt idx="7">
                  <c:v>12</c:v>
                </c:pt>
                <c:pt idx="8">
                  <c:v>12</c:v>
                </c:pt>
                <c:pt idx="9">
                  <c:v>0</c:v>
                </c:pt>
                <c:pt idx="10">
                  <c:v>6</c:v>
                </c:pt>
                <c:pt idx="11">
                  <c:v>12</c:v>
                </c:pt>
                <c:pt idx="12">
                  <c:v>11</c:v>
                </c:pt>
                <c:pt idx="13">
                  <c:v>12</c:v>
                </c:pt>
                <c:pt idx="14">
                  <c:v>0</c:v>
                </c:pt>
                <c:pt idx="15">
                  <c:v>4</c:v>
                </c:pt>
                <c:pt idx="16">
                  <c:v>12</c:v>
                </c:pt>
                <c:pt idx="17">
                  <c:v>12</c:v>
                </c:pt>
                <c:pt idx="18">
                  <c:v>12</c:v>
                </c:pt>
                <c:pt idx="19">
                  <c:v>12</c:v>
                </c:pt>
                <c:pt idx="20">
                  <c:v>12</c:v>
                </c:pt>
                <c:pt idx="21">
                  <c:v>11</c:v>
                </c:pt>
                <c:pt idx="22">
                  <c:v>0</c:v>
                </c:pt>
                <c:pt idx="23">
                  <c:v>12</c:v>
                </c:pt>
                <c:pt idx="24">
                  <c:v>1</c:v>
                </c:pt>
                <c:pt idx="25">
                  <c:v>0</c:v>
                </c:pt>
                <c:pt idx="26">
                  <c:v>12</c:v>
                </c:pt>
                <c:pt idx="27">
                  <c:v>4</c:v>
                </c:pt>
                <c:pt idx="28">
                  <c:v>0</c:v>
                </c:pt>
                <c:pt idx="29">
                  <c:v>0</c:v>
                </c:pt>
              </c:numCache>
            </c:numRef>
          </c:val>
        </c:ser>
        <c:dLbls>
          <c:showLegendKey val="0"/>
          <c:showVal val="0"/>
          <c:showCatName val="0"/>
          <c:showSerName val="0"/>
          <c:showPercent val="0"/>
          <c:showBubbleSize val="0"/>
        </c:dLbls>
        <c:gapWidth val="150"/>
        <c:overlap val="100"/>
        <c:axId val="104207104"/>
        <c:axId val="104209024"/>
      </c:barChart>
      <c:catAx>
        <c:axId val="104207104"/>
        <c:scaling>
          <c:orientation val="minMax"/>
        </c:scaling>
        <c:delete val="0"/>
        <c:axPos val="l"/>
        <c:title>
          <c:tx>
            <c:rich>
              <a:bodyPr rot="-5400000" vert="horz"/>
              <a:lstStyle/>
              <a:p>
                <a:pPr>
                  <a:defRPr sz="1800"/>
                </a:pPr>
                <a:r>
                  <a:rPr lang="en-US" sz="1800" dirty="0"/>
                  <a:t>Average % Registered</a:t>
                </a:r>
                <a:r>
                  <a:rPr lang="en-US" sz="1800" baseline="0" dirty="0"/>
                  <a:t> Independents</a:t>
                </a:r>
                <a:endParaRPr lang="en-US" sz="1800" dirty="0"/>
              </a:p>
            </c:rich>
          </c:tx>
          <c:layout/>
          <c:overlay val="0"/>
        </c:title>
        <c:numFmt formatCode="#,##0.0" sourceLinked="0"/>
        <c:majorTickMark val="out"/>
        <c:minorTickMark val="none"/>
        <c:tickLblPos val="nextTo"/>
        <c:crossAx val="104209024"/>
        <c:crosses val="autoZero"/>
        <c:auto val="1"/>
        <c:lblAlgn val="ctr"/>
        <c:lblOffset val="100"/>
        <c:noMultiLvlLbl val="0"/>
      </c:catAx>
      <c:valAx>
        <c:axId val="104209024"/>
        <c:scaling>
          <c:orientation val="minMax"/>
          <c:max val="12"/>
        </c:scaling>
        <c:delete val="0"/>
        <c:axPos val="b"/>
        <c:majorGridlines/>
        <c:numFmt formatCode="General" sourceLinked="1"/>
        <c:majorTickMark val="out"/>
        <c:minorTickMark val="none"/>
        <c:tickLblPos val="nextTo"/>
        <c:crossAx val="10420710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wins_by_aqd_r!$B$1</c:f>
              <c:strCache>
                <c:ptCount val="1"/>
                <c:pt idx="0">
                  <c:v>Democratic Wins</c:v>
                </c:pt>
              </c:strCache>
            </c:strRef>
          </c:tx>
          <c:invertIfNegative val="0"/>
          <c:cat>
            <c:numRef>
              <c:f>wins_by_aqd_r!$A$2:$A$9</c:f>
              <c:numCache>
                <c:formatCode>General</c:formatCode>
                <c:ptCount val="8"/>
                <c:pt idx="0">
                  <c:v>62.4</c:v>
                </c:pt>
                <c:pt idx="1">
                  <c:v>58.8</c:v>
                </c:pt>
                <c:pt idx="2">
                  <c:v>58.4</c:v>
                </c:pt>
                <c:pt idx="3">
                  <c:v>58.4</c:v>
                </c:pt>
                <c:pt idx="4">
                  <c:v>51.5</c:v>
                </c:pt>
                <c:pt idx="5">
                  <c:v>46.3</c:v>
                </c:pt>
                <c:pt idx="6">
                  <c:v>36.4</c:v>
                </c:pt>
                <c:pt idx="7">
                  <c:v>35.9</c:v>
                </c:pt>
              </c:numCache>
            </c:numRef>
          </c:cat>
          <c:val>
            <c:numRef>
              <c:f>wins_by_aqd_r!$B$2:$B$9</c:f>
              <c:numCache>
                <c:formatCode>General</c:formatCode>
                <c:ptCount val="8"/>
                <c:pt idx="0">
                  <c:v>0</c:v>
                </c:pt>
                <c:pt idx="1">
                  <c:v>0</c:v>
                </c:pt>
                <c:pt idx="2">
                  <c:v>0</c:v>
                </c:pt>
                <c:pt idx="3">
                  <c:v>2</c:v>
                </c:pt>
                <c:pt idx="4">
                  <c:v>3</c:v>
                </c:pt>
                <c:pt idx="5">
                  <c:v>1</c:v>
                </c:pt>
                <c:pt idx="6">
                  <c:v>5</c:v>
                </c:pt>
                <c:pt idx="7">
                  <c:v>5</c:v>
                </c:pt>
              </c:numCache>
            </c:numRef>
          </c:val>
        </c:ser>
        <c:ser>
          <c:idx val="1"/>
          <c:order val="1"/>
          <c:tx>
            <c:strRef>
              <c:f>wins_by_aqd_r!$C$1</c:f>
              <c:strCache>
                <c:ptCount val="1"/>
                <c:pt idx="0">
                  <c:v>Republican  Wins</c:v>
                </c:pt>
              </c:strCache>
            </c:strRef>
          </c:tx>
          <c:invertIfNegative val="0"/>
          <c:cat>
            <c:numRef>
              <c:f>wins_by_aqd_r!$A$2:$A$9</c:f>
              <c:numCache>
                <c:formatCode>General</c:formatCode>
                <c:ptCount val="8"/>
                <c:pt idx="0">
                  <c:v>62.4</c:v>
                </c:pt>
                <c:pt idx="1">
                  <c:v>58.8</c:v>
                </c:pt>
                <c:pt idx="2">
                  <c:v>58.4</c:v>
                </c:pt>
                <c:pt idx="3">
                  <c:v>58.4</c:v>
                </c:pt>
                <c:pt idx="4">
                  <c:v>51.5</c:v>
                </c:pt>
                <c:pt idx="5">
                  <c:v>46.3</c:v>
                </c:pt>
                <c:pt idx="6">
                  <c:v>36.4</c:v>
                </c:pt>
                <c:pt idx="7">
                  <c:v>35.9</c:v>
                </c:pt>
              </c:numCache>
            </c:numRef>
          </c:cat>
          <c:val>
            <c:numRef>
              <c:f>wins_by_aqd_r!$C$2:$C$9</c:f>
              <c:numCache>
                <c:formatCode>General</c:formatCode>
                <c:ptCount val="8"/>
                <c:pt idx="0">
                  <c:v>5</c:v>
                </c:pt>
                <c:pt idx="1">
                  <c:v>5</c:v>
                </c:pt>
                <c:pt idx="2">
                  <c:v>5</c:v>
                </c:pt>
                <c:pt idx="3">
                  <c:v>3</c:v>
                </c:pt>
                <c:pt idx="4">
                  <c:v>2</c:v>
                </c:pt>
                <c:pt idx="5">
                  <c:v>4</c:v>
                </c:pt>
                <c:pt idx="6">
                  <c:v>0</c:v>
                </c:pt>
                <c:pt idx="7">
                  <c:v>0</c:v>
                </c:pt>
              </c:numCache>
            </c:numRef>
          </c:val>
        </c:ser>
        <c:dLbls>
          <c:showLegendKey val="0"/>
          <c:showVal val="0"/>
          <c:showCatName val="0"/>
          <c:showSerName val="0"/>
          <c:showPercent val="0"/>
          <c:showBubbleSize val="0"/>
        </c:dLbls>
        <c:gapWidth val="150"/>
        <c:overlap val="100"/>
        <c:axId val="81491072"/>
        <c:axId val="81492992"/>
      </c:barChart>
      <c:catAx>
        <c:axId val="81491072"/>
        <c:scaling>
          <c:orientation val="minMax"/>
        </c:scaling>
        <c:delete val="0"/>
        <c:axPos val="l"/>
        <c:title>
          <c:tx>
            <c:rich>
              <a:bodyPr rot="-5400000" vert="horz"/>
              <a:lstStyle/>
              <a:p>
                <a:pPr>
                  <a:defRPr sz="1800"/>
                </a:pPr>
                <a:r>
                  <a:rPr lang="en-US" sz="1800" dirty="0"/>
                  <a:t>AQD Score (Average % Republican for Corporation Commission 1998 and 2000)</a:t>
                </a:r>
              </a:p>
            </c:rich>
          </c:tx>
          <c:layout/>
          <c:overlay val="0"/>
        </c:title>
        <c:numFmt formatCode="#,##0.0" sourceLinked="0"/>
        <c:majorTickMark val="out"/>
        <c:minorTickMark val="none"/>
        <c:tickLblPos val="nextTo"/>
        <c:crossAx val="81492992"/>
        <c:crosses val="autoZero"/>
        <c:auto val="1"/>
        <c:lblAlgn val="ctr"/>
        <c:lblOffset val="100"/>
        <c:noMultiLvlLbl val="0"/>
      </c:catAx>
      <c:valAx>
        <c:axId val="81492992"/>
        <c:scaling>
          <c:orientation val="minMax"/>
          <c:max val="5"/>
        </c:scaling>
        <c:delete val="0"/>
        <c:axPos val="b"/>
        <c:majorGridlines/>
        <c:numFmt formatCode="General" sourceLinked="1"/>
        <c:majorTickMark val="out"/>
        <c:minorTickMark val="none"/>
        <c:tickLblPos val="nextTo"/>
        <c:crossAx val="81491072"/>
        <c:crosses val="autoZero"/>
        <c:crossBetween val="between"/>
        <c:majorUnit val="1"/>
      </c:valAx>
    </c:plotArea>
    <c:legend>
      <c:legendPos val="b"/>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cd_ave_rep_wins!$B$1</c:f>
              <c:strCache>
                <c:ptCount val="1"/>
                <c:pt idx="0">
                  <c:v>Democratic Wins</c:v>
                </c:pt>
              </c:strCache>
            </c:strRef>
          </c:tx>
          <c:invertIfNegative val="0"/>
          <c:cat>
            <c:numRef>
              <c:f>cd_ave_rep_wins!$A$2:$A$9</c:f>
              <c:numCache>
                <c:formatCode>General</c:formatCode>
                <c:ptCount val="8"/>
                <c:pt idx="0">
                  <c:v>68.5</c:v>
                </c:pt>
                <c:pt idx="1">
                  <c:v>62.9</c:v>
                </c:pt>
                <c:pt idx="2">
                  <c:v>59.1</c:v>
                </c:pt>
                <c:pt idx="3">
                  <c:v>57.2</c:v>
                </c:pt>
                <c:pt idx="4">
                  <c:v>54.1</c:v>
                </c:pt>
                <c:pt idx="5">
                  <c:v>52.7</c:v>
                </c:pt>
                <c:pt idx="6">
                  <c:v>39.4</c:v>
                </c:pt>
                <c:pt idx="7">
                  <c:v>28.7</c:v>
                </c:pt>
              </c:numCache>
            </c:numRef>
          </c:cat>
          <c:val>
            <c:numRef>
              <c:f>cd_ave_rep_wins!$B$2:$B$9</c:f>
              <c:numCache>
                <c:formatCode>General</c:formatCode>
                <c:ptCount val="8"/>
                <c:pt idx="0">
                  <c:v>0</c:v>
                </c:pt>
                <c:pt idx="1">
                  <c:v>0</c:v>
                </c:pt>
                <c:pt idx="2">
                  <c:v>0</c:v>
                </c:pt>
                <c:pt idx="3">
                  <c:v>2</c:v>
                </c:pt>
                <c:pt idx="4">
                  <c:v>1</c:v>
                </c:pt>
                <c:pt idx="5">
                  <c:v>3</c:v>
                </c:pt>
                <c:pt idx="6">
                  <c:v>5</c:v>
                </c:pt>
                <c:pt idx="7">
                  <c:v>5</c:v>
                </c:pt>
              </c:numCache>
            </c:numRef>
          </c:val>
        </c:ser>
        <c:ser>
          <c:idx val="1"/>
          <c:order val="1"/>
          <c:tx>
            <c:strRef>
              <c:f>cd_ave_rep_wins!$C$1</c:f>
              <c:strCache>
                <c:ptCount val="1"/>
                <c:pt idx="0">
                  <c:v>Republican Wins</c:v>
                </c:pt>
              </c:strCache>
            </c:strRef>
          </c:tx>
          <c:invertIfNegative val="0"/>
          <c:cat>
            <c:numRef>
              <c:f>cd_ave_rep_wins!$A$2:$A$9</c:f>
              <c:numCache>
                <c:formatCode>General</c:formatCode>
                <c:ptCount val="8"/>
                <c:pt idx="0">
                  <c:v>68.5</c:v>
                </c:pt>
                <c:pt idx="1">
                  <c:v>62.9</c:v>
                </c:pt>
                <c:pt idx="2">
                  <c:v>59.1</c:v>
                </c:pt>
                <c:pt idx="3">
                  <c:v>57.2</c:v>
                </c:pt>
                <c:pt idx="4">
                  <c:v>54.1</c:v>
                </c:pt>
                <c:pt idx="5">
                  <c:v>52.7</c:v>
                </c:pt>
                <c:pt idx="6">
                  <c:v>39.4</c:v>
                </c:pt>
                <c:pt idx="7">
                  <c:v>28.7</c:v>
                </c:pt>
              </c:numCache>
            </c:numRef>
          </c:cat>
          <c:val>
            <c:numRef>
              <c:f>cd_ave_rep_wins!$C$2:$C$9</c:f>
              <c:numCache>
                <c:formatCode>General</c:formatCode>
                <c:ptCount val="8"/>
                <c:pt idx="0">
                  <c:v>5</c:v>
                </c:pt>
                <c:pt idx="1">
                  <c:v>5</c:v>
                </c:pt>
                <c:pt idx="2">
                  <c:v>5</c:v>
                </c:pt>
                <c:pt idx="3">
                  <c:v>3</c:v>
                </c:pt>
                <c:pt idx="4">
                  <c:v>4</c:v>
                </c:pt>
                <c:pt idx="5">
                  <c:v>2</c:v>
                </c:pt>
                <c:pt idx="6">
                  <c:v>0</c:v>
                </c:pt>
                <c:pt idx="7">
                  <c:v>0</c:v>
                </c:pt>
              </c:numCache>
            </c:numRef>
          </c:val>
        </c:ser>
        <c:dLbls>
          <c:showLegendKey val="0"/>
          <c:showVal val="0"/>
          <c:showCatName val="0"/>
          <c:showSerName val="0"/>
          <c:showPercent val="0"/>
          <c:showBubbleSize val="0"/>
        </c:dLbls>
        <c:gapWidth val="150"/>
        <c:overlap val="100"/>
        <c:axId val="81885824"/>
        <c:axId val="81912576"/>
      </c:barChart>
      <c:catAx>
        <c:axId val="81885824"/>
        <c:scaling>
          <c:orientation val="minMax"/>
        </c:scaling>
        <c:delete val="0"/>
        <c:axPos val="l"/>
        <c:title>
          <c:tx>
            <c:rich>
              <a:bodyPr rot="-5400000" vert="horz"/>
              <a:lstStyle/>
              <a:p>
                <a:pPr>
                  <a:defRPr/>
                </a:pPr>
                <a:r>
                  <a:rPr lang="en-US" sz="1400" dirty="0">
                    <a:solidFill>
                      <a:schemeClr val="tx1"/>
                    </a:solidFill>
                  </a:rPr>
                  <a:t>Average % Republican in Statewide Races: 2008 and 2010</a:t>
                </a:r>
              </a:p>
            </c:rich>
          </c:tx>
          <c:layout/>
          <c:overlay val="0"/>
          <c:spPr>
            <a:noFill/>
          </c:spPr>
        </c:title>
        <c:numFmt formatCode="General" sourceLinked="1"/>
        <c:majorTickMark val="out"/>
        <c:minorTickMark val="none"/>
        <c:tickLblPos val="nextTo"/>
        <c:crossAx val="81912576"/>
        <c:crosses val="autoZero"/>
        <c:auto val="1"/>
        <c:lblAlgn val="ctr"/>
        <c:lblOffset val="100"/>
        <c:noMultiLvlLbl val="0"/>
      </c:catAx>
      <c:valAx>
        <c:axId val="81912576"/>
        <c:scaling>
          <c:orientation val="minMax"/>
          <c:max val="5"/>
        </c:scaling>
        <c:delete val="0"/>
        <c:axPos val="b"/>
        <c:majorGridlines/>
        <c:numFmt formatCode="General" sourceLinked="1"/>
        <c:majorTickMark val="out"/>
        <c:minorTickMark val="none"/>
        <c:tickLblPos val="nextTo"/>
        <c:crossAx val="81885824"/>
        <c:crosses val="autoZero"/>
        <c:crossBetween val="between"/>
        <c:majorUnit val="1"/>
      </c:valAx>
    </c:plotArea>
    <c:legend>
      <c:legendPos val="b"/>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cd_wins_by_reg_r2!$B$1</c:f>
              <c:strCache>
                <c:ptCount val="1"/>
                <c:pt idx="0">
                  <c:v>Democratic Wins</c:v>
                </c:pt>
              </c:strCache>
            </c:strRef>
          </c:tx>
          <c:invertIfNegative val="0"/>
          <c:cat>
            <c:numRef>
              <c:f>cd_wins_by_reg_r2!$A$2:$A$9</c:f>
              <c:numCache>
                <c:formatCode>General</c:formatCode>
                <c:ptCount val="8"/>
                <c:pt idx="0">
                  <c:v>64.599999999999994</c:v>
                </c:pt>
                <c:pt idx="1">
                  <c:v>60.5</c:v>
                </c:pt>
                <c:pt idx="2">
                  <c:v>59.7</c:v>
                </c:pt>
                <c:pt idx="3">
                  <c:v>58</c:v>
                </c:pt>
                <c:pt idx="4">
                  <c:v>53.4</c:v>
                </c:pt>
                <c:pt idx="5">
                  <c:v>47.3</c:v>
                </c:pt>
                <c:pt idx="6">
                  <c:v>34.9</c:v>
                </c:pt>
                <c:pt idx="7">
                  <c:v>28.3</c:v>
                </c:pt>
              </c:numCache>
            </c:numRef>
          </c:cat>
          <c:val>
            <c:numRef>
              <c:f>cd_wins_by_reg_r2!$B$2:$B$9</c:f>
              <c:numCache>
                <c:formatCode>General</c:formatCode>
                <c:ptCount val="8"/>
                <c:pt idx="0">
                  <c:v>0</c:v>
                </c:pt>
                <c:pt idx="1">
                  <c:v>0</c:v>
                </c:pt>
                <c:pt idx="2">
                  <c:v>0</c:v>
                </c:pt>
                <c:pt idx="3">
                  <c:v>2</c:v>
                </c:pt>
                <c:pt idx="4">
                  <c:v>3</c:v>
                </c:pt>
                <c:pt idx="5">
                  <c:v>1</c:v>
                </c:pt>
                <c:pt idx="6">
                  <c:v>5</c:v>
                </c:pt>
                <c:pt idx="7">
                  <c:v>5</c:v>
                </c:pt>
              </c:numCache>
            </c:numRef>
          </c:val>
        </c:ser>
        <c:ser>
          <c:idx val="1"/>
          <c:order val="1"/>
          <c:tx>
            <c:strRef>
              <c:f>cd_wins_by_reg_r2!$C$1</c:f>
              <c:strCache>
                <c:ptCount val="1"/>
                <c:pt idx="0">
                  <c:v>Republican Wins</c:v>
                </c:pt>
              </c:strCache>
            </c:strRef>
          </c:tx>
          <c:invertIfNegative val="0"/>
          <c:cat>
            <c:numRef>
              <c:f>cd_wins_by_reg_r2!$A$2:$A$9</c:f>
              <c:numCache>
                <c:formatCode>General</c:formatCode>
                <c:ptCount val="8"/>
                <c:pt idx="0">
                  <c:v>64.599999999999994</c:v>
                </c:pt>
                <c:pt idx="1">
                  <c:v>60.5</c:v>
                </c:pt>
                <c:pt idx="2">
                  <c:v>59.7</c:v>
                </c:pt>
                <c:pt idx="3">
                  <c:v>58</c:v>
                </c:pt>
                <c:pt idx="4">
                  <c:v>53.4</c:v>
                </c:pt>
                <c:pt idx="5">
                  <c:v>47.3</c:v>
                </c:pt>
                <c:pt idx="6">
                  <c:v>34.9</c:v>
                </c:pt>
                <c:pt idx="7">
                  <c:v>28.3</c:v>
                </c:pt>
              </c:numCache>
            </c:numRef>
          </c:cat>
          <c:val>
            <c:numRef>
              <c:f>cd_wins_by_reg_r2!$C$2:$C$9</c:f>
              <c:numCache>
                <c:formatCode>General</c:formatCode>
                <c:ptCount val="8"/>
                <c:pt idx="0">
                  <c:v>5</c:v>
                </c:pt>
                <c:pt idx="1">
                  <c:v>5</c:v>
                </c:pt>
                <c:pt idx="2">
                  <c:v>5</c:v>
                </c:pt>
                <c:pt idx="3">
                  <c:v>3</c:v>
                </c:pt>
                <c:pt idx="4">
                  <c:v>2</c:v>
                </c:pt>
                <c:pt idx="5">
                  <c:v>4</c:v>
                </c:pt>
                <c:pt idx="6">
                  <c:v>0</c:v>
                </c:pt>
                <c:pt idx="7">
                  <c:v>0</c:v>
                </c:pt>
              </c:numCache>
            </c:numRef>
          </c:val>
        </c:ser>
        <c:dLbls>
          <c:showLegendKey val="0"/>
          <c:showVal val="0"/>
          <c:showCatName val="0"/>
          <c:showSerName val="0"/>
          <c:showPercent val="0"/>
          <c:showBubbleSize val="0"/>
        </c:dLbls>
        <c:gapWidth val="150"/>
        <c:overlap val="100"/>
        <c:axId val="82713600"/>
        <c:axId val="82744448"/>
      </c:barChart>
      <c:catAx>
        <c:axId val="82713600"/>
        <c:scaling>
          <c:orientation val="minMax"/>
        </c:scaling>
        <c:delete val="0"/>
        <c:axPos val="l"/>
        <c:title>
          <c:tx>
            <c:rich>
              <a:bodyPr rot="-5400000" vert="horz"/>
              <a:lstStyle/>
              <a:p>
                <a:pPr>
                  <a:defRPr sz="1800"/>
                </a:pPr>
                <a:r>
                  <a:rPr lang="en-US" sz="1800" dirty="0"/>
                  <a:t>Average %  Registered Republicans (of</a:t>
                </a:r>
                <a:r>
                  <a:rPr lang="en-US" sz="1800" baseline="0" dirty="0"/>
                  <a:t> </a:t>
                </a:r>
                <a:r>
                  <a:rPr lang="en-US" sz="1800" baseline="0" dirty="0" smtClean="0"/>
                  <a:t>major </a:t>
                </a:r>
                <a:r>
                  <a:rPr lang="en-US" sz="1800" baseline="0" dirty="0"/>
                  <a:t>party registration)</a:t>
                </a:r>
                <a:endParaRPr lang="en-US" sz="1800" dirty="0"/>
              </a:p>
            </c:rich>
          </c:tx>
          <c:layout/>
          <c:overlay val="0"/>
        </c:title>
        <c:numFmt formatCode="#,##0.0" sourceLinked="0"/>
        <c:majorTickMark val="out"/>
        <c:minorTickMark val="none"/>
        <c:tickLblPos val="nextTo"/>
        <c:crossAx val="82744448"/>
        <c:crosses val="autoZero"/>
        <c:auto val="1"/>
        <c:lblAlgn val="ctr"/>
        <c:lblOffset val="100"/>
        <c:noMultiLvlLbl val="0"/>
      </c:catAx>
      <c:valAx>
        <c:axId val="82744448"/>
        <c:scaling>
          <c:orientation val="minMax"/>
          <c:max val="5"/>
        </c:scaling>
        <c:delete val="0"/>
        <c:axPos val="b"/>
        <c:majorGridlines/>
        <c:numFmt formatCode="General" sourceLinked="1"/>
        <c:majorTickMark val="out"/>
        <c:minorTickMark val="none"/>
        <c:tickLblPos val="nextTo"/>
        <c:crossAx val="82713600"/>
        <c:crosses val="autoZero"/>
        <c:crossBetween val="between"/>
        <c:majorUnit val="1"/>
      </c:valAx>
    </c:plotArea>
    <c:legend>
      <c:legendPos val="b"/>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wins_by_aqd_r!$B$1</c:f>
              <c:strCache>
                <c:ptCount val="1"/>
                <c:pt idx="0">
                  <c:v>Democratic Legislative Wins</c:v>
                </c:pt>
              </c:strCache>
            </c:strRef>
          </c:tx>
          <c:invertIfNegative val="0"/>
          <c:cat>
            <c:numRef>
              <c:f>wins_by_aqd_r!$A$2:$A$31</c:f>
              <c:numCache>
                <c:formatCode>General</c:formatCode>
                <c:ptCount val="30"/>
                <c:pt idx="0">
                  <c:v>64.2</c:v>
                </c:pt>
                <c:pt idx="1">
                  <c:v>64</c:v>
                </c:pt>
                <c:pt idx="2">
                  <c:v>63.1</c:v>
                </c:pt>
                <c:pt idx="3">
                  <c:v>62.8</c:v>
                </c:pt>
                <c:pt idx="4">
                  <c:v>62.3</c:v>
                </c:pt>
                <c:pt idx="5">
                  <c:v>61.5</c:v>
                </c:pt>
                <c:pt idx="6">
                  <c:v>60.4</c:v>
                </c:pt>
                <c:pt idx="7">
                  <c:v>59.8</c:v>
                </c:pt>
                <c:pt idx="8">
                  <c:v>59.6</c:v>
                </c:pt>
                <c:pt idx="9">
                  <c:v>59.2</c:v>
                </c:pt>
                <c:pt idx="10">
                  <c:v>58.8</c:v>
                </c:pt>
                <c:pt idx="11">
                  <c:v>58.1</c:v>
                </c:pt>
                <c:pt idx="12">
                  <c:v>57.5</c:v>
                </c:pt>
                <c:pt idx="13">
                  <c:v>56.3</c:v>
                </c:pt>
                <c:pt idx="14">
                  <c:v>54.8</c:v>
                </c:pt>
                <c:pt idx="15">
                  <c:v>54</c:v>
                </c:pt>
                <c:pt idx="16">
                  <c:v>53.8</c:v>
                </c:pt>
                <c:pt idx="17">
                  <c:v>50</c:v>
                </c:pt>
                <c:pt idx="18">
                  <c:v>49.7</c:v>
                </c:pt>
                <c:pt idx="19">
                  <c:v>49.6</c:v>
                </c:pt>
                <c:pt idx="20">
                  <c:v>42.8</c:v>
                </c:pt>
                <c:pt idx="21">
                  <c:v>42.5</c:v>
                </c:pt>
                <c:pt idx="22">
                  <c:v>40.4</c:v>
                </c:pt>
                <c:pt idx="23">
                  <c:v>40</c:v>
                </c:pt>
                <c:pt idx="24">
                  <c:v>36.4</c:v>
                </c:pt>
                <c:pt idx="25">
                  <c:v>36.1</c:v>
                </c:pt>
                <c:pt idx="26">
                  <c:v>35.4</c:v>
                </c:pt>
                <c:pt idx="27">
                  <c:v>31.6</c:v>
                </c:pt>
                <c:pt idx="28">
                  <c:v>25.2</c:v>
                </c:pt>
                <c:pt idx="29">
                  <c:v>23.8</c:v>
                </c:pt>
              </c:numCache>
            </c:numRef>
          </c:cat>
          <c:val>
            <c:numRef>
              <c:f>wins_by_aqd_r!$B$2:$B$31</c:f>
              <c:numCache>
                <c:formatCode>General</c:formatCode>
                <c:ptCount val="30"/>
                <c:pt idx="0">
                  <c:v>0</c:v>
                </c:pt>
                <c:pt idx="1">
                  <c:v>0</c:v>
                </c:pt>
                <c:pt idx="2">
                  <c:v>0</c:v>
                </c:pt>
                <c:pt idx="3">
                  <c:v>0</c:v>
                </c:pt>
                <c:pt idx="4">
                  <c:v>0</c:v>
                </c:pt>
                <c:pt idx="5">
                  <c:v>0</c:v>
                </c:pt>
                <c:pt idx="6">
                  <c:v>0</c:v>
                </c:pt>
                <c:pt idx="7">
                  <c:v>1</c:v>
                </c:pt>
                <c:pt idx="8">
                  <c:v>3</c:v>
                </c:pt>
                <c:pt idx="9">
                  <c:v>0</c:v>
                </c:pt>
                <c:pt idx="10">
                  <c:v>0</c:v>
                </c:pt>
                <c:pt idx="11">
                  <c:v>0</c:v>
                </c:pt>
                <c:pt idx="12">
                  <c:v>0</c:v>
                </c:pt>
                <c:pt idx="13">
                  <c:v>0</c:v>
                </c:pt>
                <c:pt idx="14">
                  <c:v>3</c:v>
                </c:pt>
                <c:pt idx="15">
                  <c:v>0</c:v>
                </c:pt>
                <c:pt idx="16">
                  <c:v>1</c:v>
                </c:pt>
                <c:pt idx="17">
                  <c:v>8</c:v>
                </c:pt>
                <c:pt idx="18">
                  <c:v>3</c:v>
                </c:pt>
                <c:pt idx="19">
                  <c:v>11</c:v>
                </c:pt>
                <c:pt idx="20">
                  <c:v>12</c:v>
                </c:pt>
                <c:pt idx="21">
                  <c:v>6</c:v>
                </c:pt>
                <c:pt idx="22">
                  <c:v>12</c:v>
                </c:pt>
                <c:pt idx="23">
                  <c:v>8</c:v>
                </c:pt>
                <c:pt idx="24">
                  <c:v>12</c:v>
                </c:pt>
                <c:pt idx="25">
                  <c:v>12</c:v>
                </c:pt>
                <c:pt idx="26">
                  <c:v>12</c:v>
                </c:pt>
                <c:pt idx="27">
                  <c:v>12</c:v>
                </c:pt>
                <c:pt idx="28">
                  <c:v>12</c:v>
                </c:pt>
                <c:pt idx="29">
                  <c:v>12</c:v>
                </c:pt>
              </c:numCache>
            </c:numRef>
          </c:val>
        </c:ser>
        <c:ser>
          <c:idx val="1"/>
          <c:order val="1"/>
          <c:tx>
            <c:strRef>
              <c:f>wins_by_aqd_r!$C$1</c:f>
              <c:strCache>
                <c:ptCount val="1"/>
                <c:pt idx="0">
                  <c:v>Republican Legislative Wins</c:v>
                </c:pt>
              </c:strCache>
            </c:strRef>
          </c:tx>
          <c:invertIfNegative val="0"/>
          <c:cat>
            <c:numRef>
              <c:f>wins_by_aqd_r!$A$2:$A$31</c:f>
              <c:numCache>
                <c:formatCode>General</c:formatCode>
                <c:ptCount val="30"/>
                <c:pt idx="0">
                  <c:v>64.2</c:v>
                </c:pt>
                <c:pt idx="1">
                  <c:v>64</c:v>
                </c:pt>
                <c:pt idx="2">
                  <c:v>63.1</c:v>
                </c:pt>
                <c:pt idx="3">
                  <c:v>62.8</c:v>
                </c:pt>
                <c:pt idx="4">
                  <c:v>62.3</c:v>
                </c:pt>
                <c:pt idx="5">
                  <c:v>61.5</c:v>
                </c:pt>
                <c:pt idx="6">
                  <c:v>60.4</c:v>
                </c:pt>
                <c:pt idx="7">
                  <c:v>59.8</c:v>
                </c:pt>
                <c:pt idx="8">
                  <c:v>59.6</c:v>
                </c:pt>
                <c:pt idx="9">
                  <c:v>59.2</c:v>
                </c:pt>
                <c:pt idx="10">
                  <c:v>58.8</c:v>
                </c:pt>
                <c:pt idx="11">
                  <c:v>58.1</c:v>
                </c:pt>
                <c:pt idx="12">
                  <c:v>57.5</c:v>
                </c:pt>
                <c:pt idx="13">
                  <c:v>56.3</c:v>
                </c:pt>
                <c:pt idx="14">
                  <c:v>54.8</c:v>
                </c:pt>
                <c:pt idx="15">
                  <c:v>54</c:v>
                </c:pt>
                <c:pt idx="16">
                  <c:v>53.8</c:v>
                </c:pt>
                <c:pt idx="17">
                  <c:v>50</c:v>
                </c:pt>
                <c:pt idx="18">
                  <c:v>49.7</c:v>
                </c:pt>
                <c:pt idx="19">
                  <c:v>49.6</c:v>
                </c:pt>
                <c:pt idx="20">
                  <c:v>42.8</c:v>
                </c:pt>
                <c:pt idx="21">
                  <c:v>42.5</c:v>
                </c:pt>
                <c:pt idx="22">
                  <c:v>40.4</c:v>
                </c:pt>
                <c:pt idx="23">
                  <c:v>40</c:v>
                </c:pt>
                <c:pt idx="24">
                  <c:v>36.4</c:v>
                </c:pt>
                <c:pt idx="25">
                  <c:v>36.1</c:v>
                </c:pt>
                <c:pt idx="26">
                  <c:v>35.4</c:v>
                </c:pt>
                <c:pt idx="27">
                  <c:v>31.6</c:v>
                </c:pt>
                <c:pt idx="28">
                  <c:v>25.2</c:v>
                </c:pt>
                <c:pt idx="29">
                  <c:v>23.8</c:v>
                </c:pt>
              </c:numCache>
            </c:numRef>
          </c:cat>
          <c:val>
            <c:numRef>
              <c:f>wins_by_aqd_r!$C$2:$C$31</c:f>
              <c:numCache>
                <c:formatCode>General</c:formatCode>
                <c:ptCount val="30"/>
                <c:pt idx="0">
                  <c:v>12</c:v>
                </c:pt>
                <c:pt idx="1">
                  <c:v>12</c:v>
                </c:pt>
                <c:pt idx="2">
                  <c:v>12</c:v>
                </c:pt>
                <c:pt idx="3">
                  <c:v>12</c:v>
                </c:pt>
                <c:pt idx="4">
                  <c:v>12</c:v>
                </c:pt>
                <c:pt idx="5">
                  <c:v>12</c:v>
                </c:pt>
                <c:pt idx="6">
                  <c:v>12</c:v>
                </c:pt>
                <c:pt idx="7">
                  <c:v>11</c:v>
                </c:pt>
                <c:pt idx="8">
                  <c:v>9</c:v>
                </c:pt>
                <c:pt idx="9">
                  <c:v>12</c:v>
                </c:pt>
                <c:pt idx="10">
                  <c:v>12</c:v>
                </c:pt>
                <c:pt idx="11">
                  <c:v>12</c:v>
                </c:pt>
                <c:pt idx="12">
                  <c:v>12</c:v>
                </c:pt>
                <c:pt idx="13">
                  <c:v>12</c:v>
                </c:pt>
                <c:pt idx="14">
                  <c:v>9</c:v>
                </c:pt>
                <c:pt idx="15">
                  <c:v>12</c:v>
                </c:pt>
                <c:pt idx="16">
                  <c:v>11</c:v>
                </c:pt>
                <c:pt idx="17">
                  <c:v>4</c:v>
                </c:pt>
                <c:pt idx="18">
                  <c:v>9</c:v>
                </c:pt>
                <c:pt idx="19">
                  <c:v>1</c:v>
                </c:pt>
                <c:pt idx="20">
                  <c:v>0</c:v>
                </c:pt>
                <c:pt idx="21">
                  <c:v>6</c:v>
                </c:pt>
                <c:pt idx="22">
                  <c:v>0</c:v>
                </c:pt>
                <c:pt idx="23">
                  <c:v>4</c:v>
                </c:pt>
                <c:pt idx="24">
                  <c:v>0</c:v>
                </c:pt>
                <c:pt idx="25">
                  <c:v>0</c:v>
                </c:pt>
                <c:pt idx="26">
                  <c:v>0</c:v>
                </c:pt>
                <c:pt idx="27">
                  <c:v>0</c:v>
                </c:pt>
                <c:pt idx="28">
                  <c:v>0</c:v>
                </c:pt>
                <c:pt idx="29">
                  <c:v>0</c:v>
                </c:pt>
              </c:numCache>
            </c:numRef>
          </c:val>
        </c:ser>
        <c:dLbls>
          <c:showLegendKey val="0"/>
          <c:showVal val="0"/>
          <c:showCatName val="0"/>
          <c:showSerName val="0"/>
          <c:showPercent val="0"/>
          <c:showBubbleSize val="0"/>
        </c:dLbls>
        <c:gapWidth val="150"/>
        <c:overlap val="100"/>
        <c:axId val="82840960"/>
        <c:axId val="82843136"/>
      </c:barChart>
      <c:catAx>
        <c:axId val="82840960"/>
        <c:scaling>
          <c:orientation val="minMax"/>
        </c:scaling>
        <c:delete val="0"/>
        <c:axPos val="l"/>
        <c:title>
          <c:tx>
            <c:rich>
              <a:bodyPr rot="-5400000" vert="horz"/>
              <a:lstStyle/>
              <a:p>
                <a:pPr>
                  <a:defRPr sz="1600"/>
                </a:pPr>
                <a:r>
                  <a:rPr lang="en-US" sz="1600" dirty="0"/>
                  <a:t>AQD</a:t>
                </a:r>
                <a:r>
                  <a:rPr lang="en-US" sz="1600" baseline="0" dirty="0"/>
                  <a:t> Score (Average % Republican for Corporation Commission 1998 and 2000)</a:t>
                </a:r>
                <a:endParaRPr lang="en-US" sz="1600" dirty="0"/>
              </a:p>
            </c:rich>
          </c:tx>
          <c:layout/>
          <c:overlay val="0"/>
        </c:title>
        <c:numFmt formatCode="#,##0.0" sourceLinked="0"/>
        <c:majorTickMark val="out"/>
        <c:minorTickMark val="none"/>
        <c:tickLblPos val="nextTo"/>
        <c:crossAx val="82843136"/>
        <c:crosses val="autoZero"/>
        <c:auto val="1"/>
        <c:lblAlgn val="ctr"/>
        <c:lblOffset val="100"/>
        <c:noMultiLvlLbl val="0"/>
      </c:catAx>
      <c:valAx>
        <c:axId val="82843136"/>
        <c:scaling>
          <c:orientation val="minMax"/>
          <c:max val="12"/>
        </c:scaling>
        <c:delete val="0"/>
        <c:axPos val="b"/>
        <c:majorGridlines/>
        <c:numFmt formatCode="General" sourceLinked="1"/>
        <c:majorTickMark val="out"/>
        <c:minorTickMark val="none"/>
        <c:tickLblPos val="nextTo"/>
        <c:crossAx val="82840960"/>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wins_by_aqd_r!$B$1</c:f>
              <c:strCache>
                <c:ptCount val="1"/>
                <c:pt idx="0">
                  <c:v>Democratic Legislative Wins</c:v>
                </c:pt>
              </c:strCache>
            </c:strRef>
          </c:tx>
          <c:invertIfNegative val="0"/>
          <c:cat>
            <c:numRef>
              <c:f>wins_by_aqd_r!$A$2:$A$31</c:f>
              <c:numCache>
                <c:formatCode>General</c:formatCode>
                <c:ptCount val="30"/>
                <c:pt idx="0">
                  <c:v>64.2</c:v>
                </c:pt>
                <c:pt idx="1">
                  <c:v>64</c:v>
                </c:pt>
                <c:pt idx="2">
                  <c:v>63.1</c:v>
                </c:pt>
                <c:pt idx="3">
                  <c:v>62.8</c:v>
                </c:pt>
                <c:pt idx="4">
                  <c:v>62.3</c:v>
                </c:pt>
                <c:pt idx="5">
                  <c:v>61.5</c:v>
                </c:pt>
                <c:pt idx="6">
                  <c:v>60.4</c:v>
                </c:pt>
                <c:pt idx="7">
                  <c:v>59.8</c:v>
                </c:pt>
                <c:pt idx="8">
                  <c:v>59.6</c:v>
                </c:pt>
                <c:pt idx="9">
                  <c:v>59.2</c:v>
                </c:pt>
                <c:pt idx="10">
                  <c:v>58.8</c:v>
                </c:pt>
                <c:pt idx="11">
                  <c:v>58.1</c:v>
                </c:pt>
                <c:pt idx="12">
                  <c:v>57.5</c:v>
                </c:pt>
                <c:pt idx="13">
                  <c:v>56.3</c:v>
                </c:pt>
                <c:pt idx="14">
                  <c:v>54.8</c:v>
                </c:pt>
                <c:pt idx="15">
                  <c:v>54</c:v>
                </c:pt>
                <c:pt idx="16">
                  <c:v>53.8</c:v>
                </c:pt>
                <c:pt idx="17">
                  <c:v>50</c:v>
                </c:pt>
                <c:pt idx="18">
                  <c:v>49.7</c:v>
                </c:pt>
                <c:pt idx="19">
                  <c:v>49.6</c:v>
                </c:pt>
                <c:pt idx="20">
                  <c:v>42.8</c:v>
                </c:pt>
                <c:pt idx="21">
                  <c:v>42.5</c:v>
                </c:pt>
                <c:pt idx="22">
                  <c:v>40.4</c:v>
                </c:pt>
                <c:pt idx="23">
                  <c:v>40</c:v>
                </c:pt>
                <c:pt idx="24">
                  <c:v>36.4</c:v>
                </c:pt>
                <c:pt idx="25">
                  <c:v>36.1</c:v>
                </c:pt>
                <c:pt idx="26">
                  <c:v>35.4</c:v>
                </c:pt>
                <c:pt idx="27">
                  <c:v>31.6</c:v>
                </c:pt>
                <c:pt idx="28">
                  <c:v>25.2</c:v>
                </c:pt>
                <c:pt idx="29">
                  <c:v>23.8</c:v>
                </c:pt>
              </c:numCache>
            </c:numRef>
          </c:cat>
          <c:val>
            <c:numRef>
              <c:f>wins_by_aqd_r!$B$2:$B$31</c:f>
              <c:numCache>
                <c:formatCode>General</c:formatCode>
                <c:ptCount val="30"/>
                <c:pt idx="0">
                  <c:v>0</c:v>
                </c:pt>
                <c:pt idx="1">
                  <c:v>0</c:v>
                </c:pt>
                <c:pt idx="2">
                  <c:v>0</c:v>
                </c:pt>
                <c:pt idx="3">
                  <c:v>0</c:v>
                </c:pt>
                <c:pt idx="4">
                  <c:v>0</c:v>
                </c:pt>
                <c:pt idx="5">
                  <c:v>0</c:v>
                </c:pt>
                <c:pt idx="6">
                  <c:v>0</c:v>
                </c:pt>
                <c:pt idx="7">
                  <c:v>1</c:v>
                </c:pt>
                <c:pt idx="8">
                  <c:v>3</c:v>
                </c:pt>
                <c:pt idx="9">
                  <c:v>0</c:v>
                </c:pt>
                <c:pt idx="10">
                  <c:v>0</c:v>
                </c:pt>
                <c:pt idx="11">
                  <c:v>0</c:v>
                </c:pt>
                <c:pt idx="12">
                  <c:v>0</c:v>
                </c:pt>
                <c:pt idx="13">
                  <c:v>0</c:v>
                </c:pt>
                <c:pt idx="14">
                  <c:v>3</c:v>
                </c:pt>
                <c:pt idx="15">
                  <c:v>0</c:v>
                </c:pt>
                <c:pt idx="16">
                  <c:v>1</c:v>
                </c:pt>
                <c:pt idx="17">
                  <c:v>8</c:v>
                </c:pt>
                <c:pt idx="18">
                  <c:v>3</c:v>
                </c:pt>
                <c:pt idx="19">
                  <c:v>11</c:v>
                </c:pt>
                <c:pt idx="20">
                  <c:v>12</c:v>
                </c:pt>
                <c:pt idx="21">
                  <c:v>6</c:v>
                </c:pt>
                <c:pt idx="22">
                  <c:v>12</c:v>
                </c:pt>
                <c:pt idx="23">
                  <c:v>8</c:v>
                </c:pt>
                <c:pt idx="24">
                  <c:v>12</c:v>
                </c:pt>
                <c:pt idx="25">
                  <c:v>12</c:v>
                </c:pt>
                <c:pt idx="26">
                  <c:v>12</c:v>
                </c:pt>
                <c:pt idx="27">
                  <c:v>12</c:v>
                </c:pt>
                <c:pt idx="28">
                  <c:v>12</c:v>
                </c:pt>
                <c:pt idx="29">
                  <c:v>12</c:v>
                </c:pt>
              </c:numCache>
            </c:numRef>
          </c:val>
        </c:ser>
        <c:ser>
          <c:idx val="1"/>
          <c:order val="1"/>
          <c:tx>
            <c:strRef>
              <c:f>wins_by_aqd_r!$C$1</c:f>
              <c:strCache>
                <c:ptCount val="1"/>
                <c:pt idx="0">
                  <c:v>Republican Legislative Wins</c:v>
                </c:pt>
              </c:strCache>
            </c:strRef>
          </c:tx>
          <c:invertIfNegative val="0"/>
          <c:cat>
            <c:numRef>
              <c:f>wins_by_aqd_r!$A$2:$A$31</c:f>
              <c:numCache>
                <c:formatCode>General</c:formatCode>
                <c:ptCount val="30"/>
                <c:pt idx="0">
                  <c:v>64.2</c:v>
                </c:pt>
                <c:pt idx="1">
                  <c:v>64</c:v>
                </c:pt>
                <c:pt idx="2">
                  <c:v>63.1</c:v>
                </c:pt>
                <c:pt idx="3">
                  <c:v>62.8</c:v>
                </c:pt>
                <c:pt idx="4">
                  <c:v>62.3</c:v>
                </c:pt>
                <c:pt idx="5">
                  <c:v>61.5</c:v>
                </c:pt>
                <c:pt idx="6">
                  <c:v>60.4</c:v>
                </c:pt>
                <c:pt idx="7">
                  <c:v>59.8</c:v>
                </c:pt>
                <c:pt idx="8">
                  <c:v>59.6</c:v>
                </c:pt>
                <c:pt idx="9">
                  <c:v>59.2</c:v>
                </c:pt>
                <c:pt idx="10">
                  <c:v>58.8</c:v>
                </c:pt>
                <c:pt idx="11">
                  <c:v>58.1</c:v>
                </c:pt>
                <c:pt idx="12">
                  <c:v>57.5</c:v>
                </c:pt>
                <c:pt idx="13">
                  <c:v>56.3</c:v>
                </c:pt>
                <c:pt idx="14">
                  <c:v>54.8</c:v>
                </c:pt>
                <c:pt idx="15">
                  <c:v>54</c:v>
                </c:pt>
                <c:pt idx="16">
                  <c:v>53.8</c:v>
                </c:pt>
                <c:pt idx="17">
                  <c:v>50</c:v>
                </c:pt>
                <c:pt idx="18">
                  <c:v>49.7</c:v>
                </c:pt>
                <c:pt idx="19">
                  <c:v>49.6</c:v>
                </c:pt>
                <c:pt idx="20">
                  <c:v>42.8</c:v>
                </c:pt>
                <c:pt idx="21">
                  <c:v>42.5</c:v>
                </c:pt>
                <c:pt idx="22">
                  <c:v>40.4</c:v>
                </c:pt>
                <c:pt idx="23">
                  <c:v>40</c:v>
                </c:pt>
                <c:pt idx="24">
                  <c:v>36.4</c:v>
                </c:pt>
                <c:pt idx="25">
                  <c:v>36.1</c:v>
                </c:pt>
                <c:pt idx="26">
                  <c:v>35.4</c:v>
                </c:pt>
                <c:pt idx="27">
                  <c:v>31.6</c:v>
                </c:pt>
                <c:pt idx="28">
                  <c:v>25.2</c:v>
                </c:pt>
                <c:pt idx="29">
                  <c:v>23.8</c:v>
                </c:pt>
              </c:numCache>
            </c:numRef>
          </c:cat>
          <c:val>
            <c:numRef>
              <c:f>wins_by_aqd_r!$C$2:$C$31</c:f>
              <c:numCache>
                <c:formatCode>General</c:formatCode>
                <c:ptCount val="30"/>
                <c:pt idx="0">
                  <c:v>12</c:v>
                </c:pt>
                <c:pt idx="1">
                  <c:v>12</c:v>
                </c:pt>
                <c:pt idx="2">
                  <c:v>12</c:v>
                </c:pt>
                <c:pt idx="3">
                  <c:v>12</c:v>
                </c:pt>
                <c:pt idx="4">
                  <c:v>12</c:v>
                </c:pt>
                <c:pt idx="5">
                  <c:v>12</c:v>
                </c:pt>
                <c:pt idx="6">
                  <c:v>12</c:v>
                </c:pt>
                <c:pt idx="7">
                  <c:v>11</c:v>
                </c:pt>
                <c:pt idx="8">
                  <c:v>9</c:v>
                </c:pt>
                <c:pt idx="9">
                  <c:v>12</c:v>
                </c:pt>
                <c:pt idx="10">
                  <c:v>12</c:v>
                </c:pt>
                <c:pt idx="11">
                  <c:v>12</c:v>
                </c:pt>
                <c:pt idx="12">
                  <c:v>12</c:v>
                </c:pt>
                <c:pt idx="13">
                  <c:v>12</c:v>
                </c:pt>
                <c:pt idx="14">
                  <c:v>9</c:v>
                </c:pt>
                <c:pt idx="15">
                  <c:v>12</c:v>
                </c:pt>
                <c:pt idx="16">
                  <c:v>11</c:v>
                </c:pt>
                <c:pt idx="17">
                  <c:v>4</c:v>
                </c:pt>
                <c:pt idx="18">
                  <c:v>9</c:v>
                </c:pt>
                <c:pt idx="19">
                  <c:v>1</c:v>
                </c:pt>
                <c:pt idx="20">
                  <c:v>0</c:v>
                </c:pt>
                <c:pt idx="21">
                  <c:v>6</c:v>
                </c:pt>
                <c:pt idx="22">
                  <c:v>0</c:v>
                </c:pt>
                <c:pt idx="23">
                  <c:v>4</c:v>
                </c:pt>
                <c:pt idx="24">
                  <c:v>0</c:v>
                </c:pt>
                <c:pt idx="25">
                  <c:v>0</c:v>
                </c:pt>
                <c:pt idx="26">
                  <c:v>0</c:v>
                </c:pt>
                <c:pt idx="27">
                  <c:v>0</c:v>
                </c:pt>
                <c:pt idx="28">
                  <c:v>0</c:v>
                </c:pt>
                <c:pt idx="29">
                  <c:v>0</c:v>
                </c:pt>
              </c:numCache>
            </c:numRef>
          </c:val>
        </c:ser>
        <c:dLbls>
          <c:showLegendKey val="0"/>
          <c:showVal val="0"/>
          <c:showCatName val="0"/>
          <c:showSerName val="0"/>
          <c:showPercent val="0"/>
          <c:showBubbleSize val="0"/>
        </c:dLbls>
        <c:gapWidth val="150"/>
        <c:overlap val="100"/>
        <c:axId val="65286144"/>
        <c:axId val="65288064"/>
      </c:barChart>
      <c:catAx>
        <c:axId val="65286144"/>
        <c:scaling>
          <c:orientation val="minMax"/>
        </c:scaling>
        <c:delete val="0"/>
        <c:axPos val="l"/>
        <c:title>
          <c:tx>
            <c:rich>
              <a:bodyPr rot="-5400000" vert="horz"/>
              <a:lstStyle/>
              <a:p>
                <a:pPr>
                  <a:defRPr sz="1600"/>
                </a:pPr>
                <a:r>
                  <a:rPr lang="en-US" sz="1600" dirty="0"/>
                  <a:t>AQD</a:t>
                </a:r>
                <a:r>
                  <a:rPr lang="en-US" sz="1600" baseline="0" dirty="0"/>
                  <a:t> Score (Average % Republican for Corporation Commission 1998 and 2000)</a:t>
                </a:r>
                <a:endParaRPr lang="en-US" sz="1600" dirty="0"/>
              </a:p>
            </c:rich>
          </c:tx>
          <c:layout/>
          <c:overlay val="0"/>
        </c:title>
        <c:numFmt formatCode="#,##0.0" sourceLinked="0"/>
        <c:majorTickMark val="out"/>
        <c:minorTickMark val="none"/>
        <c:tickLblPos val="nextTo"/>
        <c:crossAx val="65288064"/>
        <c:crosses val="autoZero"/>
        <c:auto val="1"/>
        <c:lblAlgn val="ctr"/>
        <c:lblOffset val="100"/>
        <c:noMultiLvlLbl val="0"/>
      </c:catAx>
      <c:valAx>
        <c:axId val="65288064"/>
        <c:scaling>
          <c:orientation val="minMax"/>
          <c:max val="12"/>
        </c:scaling>
        <c:delete val="0"/>
        <c:axPos val="b"/>
        <c:majorGridlines/>
        <c:numFmt formatCode="General" sourceLinked="1"/>
        <c:majorTickMark val="out"/>
        <c:minorTickMark val="none"/>
        <c:tickLblPos val="nextTo"/>
        <c:crossAx val="6528614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wins_by_avg_dp2!$B$1</c:f>
              <c:strCache>
                <c:ptCount val="1"/>
                <c:pt idx="0">
                  <c:v>Democratic Legislative Wins</c:v>
                </c:pt>
              </c:strCache>
            </c:strRef>
          </c:tx>
          <c:invertIfNegative val="0"/>
          <c:cat>
            <c:numRef>
              <c:f>wins_by_avg_dp2!$A$2:$A$31</c:f>
              <c:numCache>
                <c:formatCode>0.0</c:formatCode>
                <c:ptCount val="30"/>
                <c:pt idx="0">
                  <c:v>71.5</c:v>
                </c:pt>
                <c:pt idx="1">
                  <c:v>71</c:v>
                </c:pt>
                <c:pt idx="2">
                  <c:v>69.3</c:v>
                </c:pt>
                <c:pt idx="3">
                  <c:v>66.5</c:v>
                </c:pt>
                <c:pt idx="4">
                  <c:v>66.5</c:v>
                </c:pt>
                <c:pt idx="5">
                  <c:v>65.900000000000006</c:v>
                </c:pt>
                <c:pt idx="6">
                  <c:v>63.2</c:v>
                </c:pt>
                <c:pt idx="7">
                  <c:v>63.1</c:v>
                </c:pt>
                <c:pt idx="8">
                  <c:v>62.9</c:v>
                </c:pt>
                <c:pt idx="9">
                  <c:v>61.8</c:v>
                </c:pt>
                <c:pt idx="10">
                  <c:v>61.1</c:v>
                </c:pt>
                <c:pt idx="11">
                  <c:v>60.1</c:v>
                </c:pt>
                <c:pt idx="12">
                  <c:v>58.4</c:v>
                </c:pt>
                <c:pt idx="13">
                  <c:v>57.1</c:v>
                </c:pt>
                <c:pt idx="14">
                  <c:v>56.8</c:v>
                </c:pt>
                <c:pt idx="15">
                  <c:v>55.2</c:v>
                </c:pt>
                <c:pt idx="16">
                  <c:v>55.1</c:v>
                </c:pt>
                <c:pt idx="17">
                  <c:v>54.9</c:v>
                </c:pt>
                <c:pt idx="18">
                  <c:v>54</c:v>
                </c:pt>
                <c:pt idx="19">
                  <c:v>52.6</c:v>
                </c:pt>
                <c:pt idx="20">
                  <c:v>52.2</c:v>
                </c:pt>
                <c:pt idx="21">
                  <c:v>43.6</c:v>
                </c:pt>
                <c:pt idx="22">
                  <c:v>34.9</c:v>
                </c:pt>
                <c:pt idx="23">
                  <c:v>33.4</c:v>
                </c:pt>
                <c:pt idx="24">
                  <c:v>32.4</c:v>
                </c:pt>
                <c:pt idx="25">
                  <c:v>31.8</c:v>
                </c:pt>
                <c:pt idx="26">
                  <c:v>27.7</c:v>
                </c:pt>
                <c:pt idx="27">
                  <c:v>27.1</c:v>
                </c:pt>
                <c:pt idx="28">
                  <c:v>25.3</c:v>
                </c:pt>
                <c:pt idx="29">
                  <c:v>23.3</c:v>
                </c:pt>
              </c:numCache>
            </c:numRef>
          </c:cat>
          <c:val>
            <c:numRef>
              <c:f>wins_by_avg_dp2!$B$2:$B$31</c:f>
              <c:numCache>
                <c:formatCode>General</c:formatCode>
                <c:ptCount val="30"/>
                <c:pt idx="0">
                  <c:v>0</c:v>
                </c:pt>
                <c:pt idx="1">
                  <c:v>0</c:v>
                </c:pt>
                <c:pt idx="2">
                  <c:v>0</c:v>
                </c:pt>
                <c:pt idx="3">
                  <c:v>0</c:v>
                </c:pt>
                <c:pt idx="4">
                  <c:v>0</c:v>
                </c:pt>
                <c:pt idx="5">
                  <c:v>0</c:v>
                </c:pt>
                <c:pt idx="6">
                  <c:v>3</c:v>
                </c:pt>
                <c:pt idx="7">
                  <c:v>0</c:v>
                </c:pt>
                <c:pt idx="8">
                  <c:v>0</c:v>
                </c:pt>
                <c:pt idx="9">
                  <c:v>0</c:v>
                </c:pt>
                <c:pt idx="10">
                  <c:v>0</c:v>
                </c:pt>
                <c:pt idx="11">
                  <c:v>0</c:v>
                </c:pt>
                <c:pt idx="12">
                  <c:v>0</c:v>
                </c:pt>
                <c:pt idx="13">
                  <c:v>1</c:v>
                </c:pt>
                <c:pt idx="14">
                  <c:v>0</c:v>
                </c:pt>
                <c:pt idx="15">
                  <c:v>1</c:v>
                </c:pt>
                <c:pt idx="16">
                  <c:v>3</c:v>
                </c:pt>
                <c:pt idx="17">
                  <c:v>3</c:v>
                </c:pt>
                <c:pt idx="18">
                  <c:v>8</c:v>
                </c:pt>
                <c:pt idx="19">
                  <c:v>8</c:v>
                </c:pt>
                <c:pt idx="20">
                  <c:v>6</c:v>
                </c:pt>
                <c:pt idx="21">
                  <c:v>11</c:v>
                </c:pt>
                <c:pt idx="22">
                  <c:v>12</c:v>
                </c:pt>
                <c:pt idx="23">
                  <c:v>12</c:v>
                </c:pt>
                <c:pt idx="24">
                  <c:v>12</c:v>
                </c:pt>
                <c:pt idx="25">
                  <c:v>12</c:v>
                </c:pt>
                <c:pt idx="26">
                  <c:v>12</c:v>
                </c:pt>
                <c:pt idx="27">
                  <c:v>12</c:v>
                </c:pt>
                <c:pt idx="28">
                  <c:v>12</c:v>
                </c:pt>
                <c:pt idx="29">
                  <c:v>12</c:v>
                </c:pt>
              </c:numCache>
            </c:numRef>
          </c:val>
        </c:ser>
        <c:ser>
          <c:idx val="1"/>
          <c:order val="1"/>
          <c:tx>
            <c:strRef>
              <c:f>wins_by_avg_dp2!$C$1</c:f>
              <c:strCache>
                <c:ptCount val="1"/>
                <c:pt idx="0">
                  <c:v>Republican Legislative Wins</c:v>
                </c:pt>
              </c:strCache>
            </c:strRef>
          </c:tx>
          <c:invertIfNegative val="0"/>
          <c:cat>
            <c:numRef>
              <c:f>wins_by_avg_dp2!$A$2:$A$31</c:f>
              <c:numCache>
                <c:formatCode>0.0</c:formatCode>
                <c:ptCount val="30"/>
                <c:pt idx="0">
                  <c:v>71.5</c:v>
                </c:pt>
                <c:pt idx="1">
                  <c:v>71</c:v>
                </c:pt>
                <c:pt idx="2">
                  <c:v>69.3</c:v>
                </c:pt>
                <c:pt idx="3">
                  <c:v>66.5</c:v>
                </c:pt>
                <c:pt idx="4">
                  <c:v>66.5</c:v>
                </c:pt>
                <c:pt idx="5">
                  <c:v>65.900000000000006</c:v>
                </c:pt>
                <c:pt idx="6">
                  <c:v>63.2</c:v>
                </c:pt>
                <c:pt idx="7">
                  <c:v>63.1</c:v>
                </c:pt>
                <c:pt idx="8">
                  <c:v>62.9</c:v>
                </c:pt>
                <c:pt idx="9">
                  <c:v>61.8</c:v>
                </c:pt>
                <c:pt idx="10">
                  <c:v>61.1</c:v>
                </c:pt>
                <c:pt idx="11">
                  <c:v>60.1</c:v>
                </c:pt>
                <c:pt idx="12">
                  <c:v>58.4</c:v>
                </c:pt>
                <c:pt idx="13">
                  <c:v>57.1</c:v>
                </c:pt>
                <c:pt idx="14">
                  <c:v>56.8</c:v>
                </c:pt>
                <c:pt idx="15">
                  <c:v>55.2</c:v>
                </c:pt>
                <c:pt idx="16">
                  <c:v>55.1</c:v>
                </c:pt>
                <c:pt idx="17">
                  <c:v>54.9</c:v>
                </c:pt>
                <c:pt idx="18">
                  <c:v>54</c:v>
                </c:pt>
                <c:pt idx="19">
                  <c:v>52.6</c:v>
                </c:pt>
                <c:pt idx="20">
                  <c:v>52.2</c:v>
                </c:pt>
                <c:pt idx="21">
                  <c:v>43.6</c:v>
                </c:pt>
                <c:pt idx="22">
                  <c:v>34.9</c:v>
                </c:pt>
                <c:pt idx="23">
                  <c:v>33.4</c:v>
                </c:pt>
                <c:pt idx="24">
                  <c:v>32.4</c:v>
                </c:pt>
                <c:pt idx="25">
                  <c:v>31.8</c:v>
                </c:pt>
                <c:pt idx="26">
                  <c:v>27.7</c:v>
                </c:pt>
                <c:pt idx="27">
                  <c:v>27.1</c:v>
                </c:pt>
                <c:pt idx="28">
                  <c:v>25.3</c:v>
                </c:pt>
                <c:pt idx="29">
                  <c:v>23.3</c:v>
                </c:pt>
              </c:numCache>
            </c:numRef>
          </c:cat>
          <c:val>
            <c:numRef>
              <c:f>wins_by_avg_dp2!$C$2:$C$31</c:f>
              <c:numCache>
                <c:formatCode>General</c:formatCode>
                <c:ptCount val="30"/>
                <c:pt idx="0">
                  <c:v>12</c:v>
                </c:pt>
                <c:pt idx="1">
                  <c:v>12</c:v>
                </c:pt>
                <c:pt idx="2">
                  <c:v>12</c:v>
                </c:pt>
                <c:pt idx="3">
                  <c:v>12</c:v>
                </c:pt>
                <c:pt idx="4">
                  <c:v>12</c:v>
                </c:pt>
                <c:pt idx="5">
                  <c:v>12</c:v>
                </c:pt>
                <c:pt idx="6">
                  <c:v>9</c:v>
                </c:pt>
                <c:pt idx="7">
                  <c:v>12</c:v>
                </c:pt>
                <c:pt idx="8">
                  <c:v>12</c:v>
                </c:pt>
                <c:pt idx="9">
                  <c:v>12</c:v>
                </c:pt>
                <c:pt idx="10">
                  <c:v>12</c:v>
                </c:pt>
                <c:pt idx="11">
                  <c:v>12</c:v>
                </c:pt>
                <c:pt idx="12">
                  <c:v>12</c:v>
                </c:pt>
                <c:pt idx="13">
                  <c:v>11</c:v>
                </c:pt>
                <c:pt idx="14">
                  <c:v>12</c:v>
                </c:pt>
                <c:pt idx="15">
                  <c:v>11</c:v>
                </c:pt>
                <c:pt idx="16">
                  <c:v>9</c:v>
                </c:pt>
                <c:pt idx="17">
                  <c:v>9</c:v>
                </c:pt>
                <c:pt idx="18">
                  <c:v>4</c:v>
                </c:pt>
                <c:pt idx="19">
                  <c:v>4</c:v>
                </c:pt>
                <c:pt idx="20">
                  <c:v>6</c:v>
                </c:pt>
                <c:pt idx="21">
                  <c:v>1</c:v>
                </c:pt>
                <c:pt idx="22">
                  <c:v>0</c:v>
                </c:pt>
                <c:pt idx="23">
                  <c:v>0</c:v>
                </c:pt>
                <c:pt idx="24">
                  <c:v>0</c:v>
                </c:pt>
                <c:pt idx="25">
                  <c:v>0</c:v>
                </c:pt>
                <c:pt idx="26">
                  <c:v>0</c:v>
                </c:pt>
                <c:pt idx="27">
                  <c:v>0</c:v>
                </c:pt>
                <c:pt idx="28">
                  <c:v>0</c:v>
                </c:pt>
                <c:pt idx="29">
                  <c:v>0</c:v>
                </c:pt>
              </c:numCache>
            </c:numRef>
          </c:val>
        </c:ser>
        <c:dLbls>
          <c:showLegendKey val="0"/>
          <c:showVal val="0"/>
          <c:showCatName val="0"/>
          <c:showSerName val="0"/>
          <c:showPercent val="0"/>
          <c:showBubbleSize val="0"/>
        </c:dLbls>
        <c:gapWidth val="150"/>
        <c:overlap val="100"/>
        <c:axId val="82191872"/>
        <c:axId val="82193792"/>
      </c:barChart>
      <c:catAx>
        <c:axId val="82191872"/>
        <c:scaling>
          <c:orientation val="minMax"/>
        </c:scaling>
        <c:delete val="0"/>
        <c:axPos val="l"/>
        <c:title>
          <c:tx>
            <c:rich>
              <a:bodyPr rot="-5400000" vert="horz"/>
              <a:lstStyle/>
              <a:p>
                <a:pPr>
                  <a:defRPr sz="1600"/>
                </a:pPr>
                <a:r>
                  <a:rPr lang="en-US" sz="1600" dirty="0"/>
                  <a:t>Average % Republican in Statewide Races: 2008 and 2010</a:t>
                </a:r>
              </a:p>
            </c:rich>
          </c:tx>
          <c:layout/>
          <c:overlay val="0"/>
        </c:title>
        <c:numFmt formatCode="0.0" sourceLinked="1"/>
        <c:majorTickMark val="out"/>
        <c:minorTickMark val="none"/>
        <c:tickLblPos val="nextTo"/>
        <c:crossAx val="82193792"/>
        <c:crosses val="autoZero"/>
        <c:auto val="1"/>
        <c:lblAlgn val="ctr"/>
        <c:lblOffset val="100"/>
        <c:noMultiLvlLbl val="0"/>
      </c:catAx>
      <c:valAx>
        <c:axId val="82193792"/>
        <c:scaling>
          <c:orientation val="minMax"/>
          <c:max val="12"/>
        </c:scaling>
        <c:delete val="0"/>
        <c:axPos val="b"/>
        <c:majorGridlines/>
        <c:numFmt formatCode="General" sourceLinked="1"/>
        <c:majorTickMark val="out"/>
        <c:minorTickMark val="none"/>
        <c:tickLblPos val="nextTo"/>
        <c:crossAx val="82191872"/>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wins_by_avg_dp2!$B$1</c:f>
              <c:strCache>
                <c:ptCount val="1"/>
                <c:pt idx="0">
                  <c:v>Democratic Legislative Wins</c:v>
                </c:pt>
              </c:strCache>
            </c:strRef>
          </c:tx>
          <c:invertIfNegative val="0"/>
          <c:cat>
            <c:numRef>
              <c:f>wins_by_avg_dp2!$A$2:$A$31</c:f>
              <c:numCache>
                <c:formatCode>0.0</c:formatCode>
                <c:ptCount val="30"/>
                <c:pt idx="0">
                  <c:v>71.5</c:v>
                </c:pt>
                <c:pt idx="1">
                  <c:v>71</c:v>
                </c:pt>
                <c:pt idx="2">
                  <c:v>69.3</c:v>
                </c:pt>
                <c:pt idx="3">
                  <c:v>66.5</c:v>
                </c:pt>
                <c:pt idx="4">
                  <c:v>66.5</c:v>
                </c:pt>
                <c:pt idx="5">
                  <c:v>65.900000000000006</c:v>
                </c:pt>
                <c:pt idx="6">
                  <c:v>63.2</c:v>
                </c:pt>
                <c:pt idx="7">
                  <c:v>63.1</c:v>
                </c:pt>
                <c:pt idx="8">
                  <c:v>62.9</c:v>
                </c:pt>
                <c:pt idx="9">
                  <c:v>61.8</c:v>
                </c:pt>
                <c:pt idx="10">
                  <c:v>61.1</c:v>
                </c:pt>
                <c:pt idx="11">
                  <c:v>60.1</c:v>
                </c:pt>
                <c:pt idx="12">
                  <c:v>58.4</c:v>
                </c:pt>
                <c:pt idx="13">
                  <c:v>57.1</c:v>
                </c:pt>
                <c:pt idx="14">
                  <c:v>56.8</c:v>
                </c:pt>
                <c:pt idx="15">
                  <c:v>55.2</c:v>
                </c:pt>
                <c:pt idx="16">
                  <c:v>55.1</c:v>
                </c:pt>
                <c:pt idx="17">
                  <c:v>54.9</c:v>
                </c:pt>
                <c:pt idx="18">
                  <c:v>54</c:v>
                </c:pt>
                <c:pt idx="19">
                  <c:v>52.6</c:v>
                </c:pt>
                <c:pt idx="20">
                  <c:v>52.2</c:v>
                </c:pt>
                <c:pt idx="21">
                  <c:v>43.6</c:v>
                </c:pt>
                <c:pt idx="22">
                  <c:v>34.9</c:v>
                </c:pt>
                <c:pt idx="23">
                  <c:v>33.4</c:v>
                </c:pt>
                <c:pt idx="24">
                  <c:v>32.4</c:v>
                </c:pt>
                <c:pt idx="25">
                  <c:v>31.8</c:v>
                </c:pt>
                <c:pt idx="26">
                  <c:v>27.7</c:v>
                </c:pt>
                <c:pt idx="27">
                  <c:v>27.1</c:v>
                </c:pt>
                <c:pt idx="28">
                  <c:v>25.3</c:v>
                </c:pt>
                <c:pt idx="29">
                  <c:v>23.3</c:v>
                </c:pt>
              </c:numCache>
            </c:numRef>
          </c:cat>
          <c:val>
            <c:numRef>
              <c:f>wins_by_avg_dp2!$B$2:$B$31</c:f>
              <c:numCache>
                <c:formatCode>General</c:formatCode>
                <c:ptCount val="30"/>
                <c:pt idx="0">
                  <c:v>0</c:v>
                </c:pt>
                <c:pt idx="1">
                  <c:v>0</c:v>
                </c:pt>
                <c:pt idx="2">
                  <c:v>0</c:v>
                </c:pt>
                <c:pt idx="3">
                  <c:v>0</c:v>
                </c:pt>
                <c:pt idx="4">
                  <c:v>0</c:v>
                </c:pt>
                <c:pt idx="5">
                  <c:v>0</c:v>
                </c:pt>
                <c:pt idx="6">
                  <c:v>3</c:v>
                </c:pt>
                <c:pt idx="7">
                  <c:v>0</c:v>
                </c:pt>
                <c:pt idx="8">
                  <c:v>0</c:v>
                </c:pt>
                <c:pt idx="9">
                  <c:v>0</c:v>
                </c:pt>
                <c:pt idx="10">
                  <c:v>0</c:v>
                </c:pt>
                <c:pt idx="11">
                  <c:v>0</c:v>
                </c:pt>
                <c:pt idx="12">
                  <c:v>0</c:v>
                </c:pt>
                <c:pt idx="13">
                  <c:v>1</c:v>
                </c:pt>
                <c:pt idx="14">
                  <c:v>0</c:v>
                </c:pt>
                <c:pt idx="15">
                  <c:v>1</c:v>
                </c:pt>
                <c:pt idx="16">
                  <c:v>3</c:v>
                </c:pt>
                <c:pt idx="17">
                  <c:v>3</c:v>
                </c:pt>
                <c:pt idx="18">
                  <c:v>8</c:v>
                </c:pt>
                <c:pt idx="19">
                  <c:v>8</c:v>
                </c:pt>
                <c:pt idx="20">
                  <c:v>6</c:v>
                </c:pt>
                <c:pt idx="21">
                  <c:v>11</c:v>
                </c:pt>
                <c:pt idx="22">
                  <c:v>12</c:v>
                </c:pt>
                <c:pt idx="23">
                  <c:v>12</c:v>
                </c:pt>
                <c:pt idx="24">
                  <c:v>12</c:v>
                </c:pt>
                <c:pt idx="25">
                  <c:v>12</c:v>
                </c:pt>
                <c:pt idx="26">
                  <c:v>12</c:v>
                </c:pt>
                <c:pt idx="27">
                  <c:v>12</c:v>
                </c:pt>
                <c:pt idx="28">
                  <c:v>12</c:v>
                </c:pt>
                <c:pt idx="29">
                  <c:v>12</c:v>
                </c:pt>
              </c:numCache>
            </c:numRef>
          </c:val>
        </c:ser>
        <c:ser>
          <c:idx val="1"/>
          <c:order val="1"/>
          <c:tx>
            <c:strRef>
              <c:f>wins_by_avg_dp2!$C$1</c:f>
              <c:strCache>
                <c:ptCount val="1"/>
                <c:pt idx="0">
                  <c:v>Republican Legislative Wins</c:v>
                </c:pt>
              </c:strCache>
            </c:strRef>
          </c:tx>
          <c:invertIfNegative val="0"/>
          <c:cat>
            <c:numRef>
              <c:f>wins_by_avg_dp2!$A$2:$A$31</c:f>
              <c:numCache>
                <c:formatCode>0.0</c:formatCode>
                <c:ptCount val="30"/>
                <c:pt idx="0">
                  <c:v>71.5</c:v>
                </c:pt>
                <c:pt idx="1">
                  <c:v>71</c:v>
                </c:pt>
                <c:pt idx="2">
                  <c:v>69.3</c:v>
                </c:pt>
                <c:pt idx="3">
                  <c:v>66.5</c:v>
                </c:pt>
                <c:pt idx="4">
                  <c:v>66.5</c:v>
                </c:pt>
                <c:pt idx="5">
                  <c:v>65.900000000000006</c:v>
                </c:pt>
                <c:pt idx="6">
                  <c:v>63.2</c:v>
                </c:pt>
                <c:pt idx="7">
                  <c:v>63.1</c:v>
                </c:pt>
                <c:pt idx="8">
                  <c:v>62.9</c:v>
                </c:pt>
                <c:pt idx="9">
                  <c:v>61.8</c:v>
                </c:pt>
                <c:pt idx="10">
                  <c:v>61.1</c:v>
                </c:pt>
                <c:pt idx="11">
                  <c:v>60.1</c:v>
                </c:pt>
                <c:pt idx="12">
                  <c:v>58.4</c:v>
                </c:pt>
                <c:pt idx="13">
                  <c:v>57.1</c:v>
                </c:pt>
                <c:pt idx="14">
                  <c:v>56.8</c:v>
                </c:pt>
                <c:pt idx="15">
                  <c:v>55.2</c:v>
                </c:pt>
                <c:pt idx="16">
                  <c:v>55.1</c:v>
                </c:pt>
                <c:pt idx="17">
                  <c:v>54.9</c:v>
                </c:pt>
                <c:pt idx="18">
                  <c:v>54</c:v>
                </c:pt>
                <c:pt idx="19">
                  <c:v>52.6</c:v>
                </c:pt>
                <c:pt idx="20">
                  <c:v>52.2</c:v>
                </c:pt>
                <c:pt idx="21">
                  <c:v>43.6</c:v>
                </c:pt>
                <c:pt idx="22">
                  <c:v>34.9</c:v>
                </c:pt>
                <c:pt idx="23">
                  <c:v>33.4</c:v>
                </c:pt>
                <c:pt idx="24">
                  <c:v>32.4</c:v>
                </c:pt>
                <c:pt idx="25">
                  <c:v>31.8</c:v>
                </c:pt>
                <c:pt idx="26">
                  <c:v>27.7</c:v>
                </c:pt>
                <c:pt idx="27">
                  <c:v>27.1</c:v>
                </c:pt>
                <c:pt idx="28">
                  <c:v>25.3</c:v>
                </c:pt>
                <c:pt idx="29">
                  <c:v>23.3</c:v>
                </c:pt>
              </c:numCache>
            </c:numRef>
          </c:cat>
          <c:val>
            <c:numRef>
              <c:f>wins_by_avg_dp2!$C$2:$C$31</c:f>
              <c:numCache>
                <c:formatCode>General</c:formatCode>
                <c:ptCount val="30"/>
                <c:pt idx="0">
                  <c:v>12</c:v>
                </c:pt>
                <c:pt idx="1">
                  <c:v>12</c:v>
                </c:pt>
                <c:pt idx="2">
                  <c:v>12</c:v>
                </c:pt>
                <c:pt idx="3">
                  <c:v>12</c:v>
                </c:pt>
                <c:pt idx="4">
                  <c:v>12</c:v>
                </c:pt>
                <c:pt idx="5">
                  <c:v>12</c:v>
                </c:pt>
                <c:pt idx="6">
                  <c:v>9</c:v>
                </c:pt>
                <c:pt idx="7">
                  <c:v>12</c:v>
                </c:pt>
                <c:pt idx="8">
                  <c:v>12</c:v>
                </c:pt>
                <c:pt idx="9">
                  <c:v>12</c:v>
                </c:pt>
                <c:pt idx="10">
                  <c:v>12</c:v>
                </c:pt>
                <c:pt idx="11">
                  <c:v>12</c:v>
                </c:pt>
                <c:pt idx="12">
                  <c:v>12</c:v>
                </c:pt>
                <c:pt idx="13">
                  <c:v>11</c:v>
                </c:pt>
                <c:pt idx="14">
                  <c:v>12</c:v>
                </c:pt>
                <c:pt idx="15">
                  <c:v>11</c:v>
                </c:pt>
                <c:pt idx="16">
                  <c:v>9</c:v>
                </c:pt>
                <c:pt idx="17">
                  <c:v>9</c:v>
                </c:pt>
                <c:pt idx="18">
                  <c:v>4</c:v>
                </c:pt>
                <c:pt idx="19">
                  <c:v>4</c:v>
                </c:pt>
                <c:pt idx="20">
                  <c:v>6</c:v>
                </c:pt>
                <c:pt idx="21">
                  <c:v>1</c:v>
                </c:pt>
                <c:pt idx="22">
                  <c:v>0</c:v>
                </c:pt>
                <c:pt idx="23">
                  <c:v>0</c:v>
                </c:pt>
                <c:pt idx="24">
                  <c:v>0</c:v>
                </c:pt>
                <c:pt idx="25">
                  <c:v>0</c:v>
                </c:pt>
                <c:pt idx="26">
                  <c:v>0</c:v>
                </c:pt>
                <c:pt idx="27">
                  <c:v>0</c:v>
                </c:pt>
                <c:pt idx="28">
                  <c:v>0</c:v>
                </c:pt>
                <c:pt idx="29">
                  <c:v>0</c:v>
                </c:pt>
              </c:numCache>
            </c:numRef>
          </c:val>
        </c:ser>
        <c:dLbls>
          <c:showLegendKey val="0"/>
          <c:showVal val="0"/>
          <c:showCatName val="0"/>
          <c:showSerName val="0"/>
          <c:showPercent val="0"/>
          <c:showBubbleSize val="0"/>
        </c:dLbls>
        <c:gapWidth val="150"/>
        <c:overlap val="100"/>
        <c:axId val="82216832"/>
        <c:axId val="82231296"/>
      </c:barChart>
      <c:catAx>
        <c:axId val="82216832"/>
        <c:scaling>
          <c:orientation val="minMax"/>
        </c:scaling>
        <c:delete val="0"/>
        <c:axPos val="l"/>
        <c:title>
          <c:tx>
            <c:rich>
              <a:bodyPr rot="-5400000" vert="horz"/>
              <a:lstStyle/>
              <a:p>
                <a:pPr>
                  <a:defRPr sz="1600"/>
                </a:pPr>
                <a:r>
                  <a:rPr lang="en-US" sz="1600" dirty="0"/>
                  <a:t>Average % Republican in Statewide Races: 2008 and 2010</a:t>
                </a:r>
              </a:p>
            </c:rich>
          </c:tx>
          <c:layout/>
          <c:overlay val="0"/>
        </c:title>
        <c:numFmt formatCode="0.0" sourceLinked="1"/>
        <c:majorTickMark val="out"/>
        <c:minorTickMark val="none"/>
        <c:tickLblPos val="nextTo"/>
        <c:crossAx val="82231296"/>
        <c:crosses val="autoZero"/>
        <c:auto val="1"/>
        <c:lblAlgn val="ctr"/>
        <c:lblOffset val="100"/>
        <c:noMultiLvlLbl val="0"/>
      </c:catAx>
      <c:valAx>
        <c:axId val="82231296"/>
        <c:scaling>
          <c:orientation val="minMax"/>
          <c:max val="12"/>
        </c:scaling>
        <c:delete val="0"/>
        <c:axPos val="b"/>
        <c:majorGridlines/>
        <c:numFmt formatCode="General" sourceLinked="1"/>
        <c:majorTickMark val="out"/>
        <c:minorTickMark val="none"/>
        <c:tickLblPos val="nextTo"/>
        <c:crossAx val="82216832"/>
        <c:crosses val="autoZero"/>
        <c:crossBetween val="between"/>
      </c:valAx>
    </c:plotArea>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wins_by_avg_dp2!$B$1</c:f>
              <c:strCache>
                <c:ptCount val="1"/>
                <c:pt idx="0">
                  <c:v>Democratic Legislative Wins</c:v>
                </c:pt>
              </c:strCache>
            </c:strRef>
          </c:tx>
          <c:invertIfNegative val="0"/>
          <c:cat>
            <c:numRef>
              <c:f>wins_by_avg_dp2!$A$2:$A$31</c:f>
              <c:numCache>
                <c:formatCode>0.0</c:formatCode>
                <c:ptCount val="30"/>
                <c:pt idx="0">
                  <c:v>71.5</c:v>
                </c:pt>
                <c:pt idx="1">
                  <c:v>71</c:v>
                </c:pt>
                <c:pt idx="2">
                  <c:v>69.3</c:v>
                </c:pt>
                <c:pt idx="3">
                  <c:v>66.5</c:v>
                </c:pt>
                <c:pt idx="4">
                  <c:v>66.5</c:v>
                </c:pt>
                <c:pt idx="5">
                  <c:v>65.900000000000006</c:v>
                </c:pt>
                <c:pt idx="6">
                  <c:v>63.2</c:v>
                </c:pt>
                <c:pt idx="7">
                  <c:v>63.1</c:v>
                </c:pt>
                <c:pt idx="8">
                  <c:v>62.9</c:v>
                </c:pt>
                <c:pt idx="9">
                  <c:v>61.8</c:v>
                </c:pt>
                <c:pt idx="10">
                  <c:v>61.1</c:v>
                </c:pt>
                <c:pt idx="11">
                  <c:v>60.1</c:v>
                </c:pt>
                <c:pt idx="12">
                  <c:v>58.4</c:v>
                </c:pt>
                <c:pt idx="13">
                  <c:v>57.1</c:v>
                </c:pt>
                <c:pt idx="14">
                  <c:v>56.8</c:v>
                </c:pt>
                <c:pt idx="15">
                  <c:v>55.2</c:v>
                </c:pt>
                <c:pt idx="16">
                  <c:v>55.1</c:v>
                </c:pt>
                <c:pt idx="17">
                  <c:v>54.9</c:v>
                </c:pt>
                <c:pt idx="18">
                  <c:v>54</c:v>
                </c:pt>
                <c:pt idx="19">
                  <c:v>52.6</c:v>
                </c:pt>
                <c:pt idx="20">
                  <c:v>52.2</c:v>
                </c:pt>
                <c:pt idx="21">
                  <c:v>43.6</c:v>
                </c:pt>
                <c:pt idx="22">
                  <c:v>34.9</c:v>
                </c:pt>
                <c:pt idx="23">
                  <c:v>33.4</c:v>
                </c:pt>
                <c:pt idx="24">
                  <c:v>32.4</c:v>
                </c:pt>
                <c:pt idx="25">
                  <c:v>31.8</c:v>
                </c:pt>
                <c:pt idx="26">
                  <c:v>27.7</c:v>
                </c:pt>
                <c:pt idx="27">
                  <c:v>27.1</c:v>
                </c:pt>
                <c:pt idx="28">
                  <c:v>25.3</c:v>
                </c:pt>
                <c:pt idx="29">
                  <c:v>23.3</c:v>
                </c:pt>
              </c:numCache>
            </c:numRef>
          </c:cat>
          <c:val>
            <c:numRef>
              <c:f>wins_by_avg_dp2!$B$2:$B$31</c:f>
              <c:numCache>
                <c:formatCode>General</c:formatCode>
                <c:ptCount val="30"/>
                <c:pt idx="0">
                  <c:v>0</c:v>
                </c:pt>
                <c:pt idx="1">
                  <c:v>0</c:v>
                </c:pt>
                <c:pt idx="2">
                  <c:v>0</c:v>
                </c:pt>
                <c:pt idx="3">
                  <c:v>0</c:v>
                </c:pt>
                <c:pt idx="4">
                  <c:v>0</c:v>
                </c:pt>
                <c:pt idx="5">
                  <c:v>0</c:v>
                </c:pt>
                <c:pt idx="6">
                  <c:v>3</c:v>
                </c:pt>
                <c:pt idx="7">
                  <c:v>0</c:v>
                </c:pt>
                <c:pt idx="8">
                  <c:v>0</c:v>
                </c:pt>
                <c:pt idx="9">
                  <c:v>0</c:v>
                </c:pt>
                <c:pt idx="10">
                  <c:v>0</c:v>
                </c:pt>
                <c:pt idx="11">
                  <c:v>0</c:v>
                </c:pt>
                <c:pt idx="12">
                  <c:v>0</c:v>
                </c:pt>
                <c:pt idx="13">
                  <c:v>1</c:v>
                </c:pt>
                <c:pt idx="14">
                  <c:v>0</c:v>
                </c:pt>
                <c:pt idx="15">
                  <c:v>1</c:v>
                </c:pt>
                <c:pt idx="16">
                  <c:v>3</c:v>
                </c:pt>
                <c:pt idx="17">
                  <c:v>3</c:v>
                </c:pt>
                <c:pt idx="18">
                  <c:v>8</c:v>
                </c:pt>
                <c:pt idx="19">
                  <c:v>8</c:v>
                </c:pt>
                <c:pt idx="20">
                  <c:v>6</c:v>
                </c:pt>
                <c:pt idx="21">
                  <c:v>11</c:v>
                </c:pt>
                <c:pt idx="22">
                  <c:v>12</c:v>
                </c:pt>
                <c:pt idx="23">
                  <c:v>12</c:v>
                </c:pt>
                <c:pt idx="24">
                  <c:v>12</c:v>
                </c:pt>
                <c:pt idx="25">
                  <c:v>12</c:v>
                </c:pt>
                <c:pt idx="26">
                  <c:v>12</c:v>
                </c:pt>
                <c:pt idx="27">
                  <c:v>12</c:v>
                </c:pt>
                <c:pt idx="28">
                  <c:v>12</c:v>
                </c:pt>
                <c:pt idx="29">
                  <c:v>12</c:v>
                </c:pt>
              </c:numCache>
            </c:numRef>
          </c:val>
        </c:ser>
        <c:ser>
          <c:idx val="1"/>
          <c:order val="1"/>
          <c:tx>
            <c:strRef>
              <c:f>wins_by_avg_dp2!$C$1</c:f>
              <c:strCache>
                <c:ptCount val="1"/>
                <c:pt idx="0">
                  <c:v>Republican Legislative Wins</c:v>
                </c:pt>
              </c:strCache>
            </c:strRef>
          </c:tx>
          <c:invertIfNegative val="0"/>
          <c:cat>
            <c:numRef>
              <c:f>wins_by_avg_dp2!$A$2:$A$31</c:f>
              <c:numCache>
                <c:formatCode>0.0</c:formatCode>
                <c:ptCount val="30"/>
                <c:pt idx="0">
                  <c:v>71.5</c:v>
                </c:pt>
                <c:pt idx="1">
                  <c:v>71</c:v>
                </c:pt>
                <c:pt idx="2">
                  <c:v>69.3</c:v>
                </c:pt>
                <c:pt idx="3">
                  <c:v>66.5</c:v>
                </c:pt>
                <c:pt idx="4">
                  <c:v>66.5</c:v>
                </c:pt>
                <c:pt idx="5">
                  <c:v>65.900000000000006</c:v>
                </c:pt>
                <c:pt idx="6">
                  <c:v>63.2</c:v>
                </c:pt>
                <c:pt idx="7">
                  <c:v>63.1</c:v>
                </c:pt>
                <c:pt idx="8">
                  <c:v>62.9</c:v>
                </c:pt>
                <c:pt idx="9">
                  <c:v>61.8</c:v>
                </c:pt>
                <c:pt idx="10">
                  <c:v>61.1</c:v>
                </c:pt>
                <c:pt idx="11">
                  <c:v>60.1</c:v>
                </c:pt>
                <c:pt idx="12">
                  <c:v>58.4</c:v>
                </c:pt>
                <c:pt idx="13">
                  <c:v>57.1</c:v>
                </c:pt>
                <c:pt idx="14">
                  <c:v>56.8</c:v>
                </c:pt>
                <c:pt idx="15">
                  <c:v>55.2</c:v>
                </c:pt>
                <c:pt idx="16">
                  <c:v>55.1</c:v>
                </c:pt>
                <c:pt idx="17">
                  <c:v>54.9</c:v>
                </c:pt>
                <c:pt idx="18">
                  <c:v>54</c:v>
                </c:pt>
                <c:pt idx="19">
                  <c:v>52.6</c:v>
                </c:pt>
                <c:pt idx="20">
                  <c:v>52.2</c:v>
                </c:pt>
                <c:pt idx="21">
                  <c:v>43.6</c:v>
                </c:pt>
                <c:pt idx="22">
                  <c:v>34.9</c:v>
                </c:pt>
                <c:pt idx="23">
                  <c:v>33.4</c:v>
                </c:pt>
                <c:pt idx="24">
                  <c:v>32.4</c:v>
                </c:pt>
                <c:pt idx="25">
                  <c:v>31.8</c:v>
                </c:pt>
                <c:pt idx="26">
                  <c:v>27.7</c:v>
                </c:pt>
                <c:pt idx="27">
                  <c:v>27.1</c:v>
                </c:pt>
                <c:pt idx="28">
                  <c:v>25.3</c:v>
                </c:pt>
                <c:pt idx="29">
                  <c:v>23.3</c:v>
                </c:pt>
              </c:numCache>
            </c:numRef>
          </c:cat>
          <c:val>
            <c:numRef>
              <c:f>wins_by_avg_dp2!$C$2:$C$31</c:f>
              <c:numCache>
                <c:formatCode>General</c:formatCode>
                <c:ptCount val="30"/>
                <c:pt idx="0">
                  <c:v>12</c:v>
                </c:pt>
                <c:pt idx="1">
                  <c:v>12</c:v>
                </c:pt>
                <c:pt idx="2">
                  <c:v>12</c:v>
                </c:pt>
                <c:pt idx="3">
                  <c:v>12</c:v>
                </c:pt>
                <c:pt idx="4">
                  <c:v>12</c:v>
                </c:pt>
                <c:pt idx="5">
                  <c:v>12</c:v>
                </c:pt>
                <c:pt idx="6">
                  <c:v>9</c:v>
                </c:pt>
                <c:pt idx="7">
                  <c:v>12</c:v>
                </c:pt>
                <c:pt idx="8">
                  <c:v>12</c:v>
                </c:pt>
                <c:pt idx="9">
                  <c:v>12</c:v>
                </c:pt>
                <c:pt idx="10">
                  <c:v>12</c:v>
                </c:pt>
                <c:pt idx="11">
                  <c:v>12</c:v>
                </c:pt>
                <c:pt idx="12">
                  <c:v>12</c:v>
                </c:pt>
                <c:pt idx="13">
                  <c:v>11</c:v>
                </c:pt>
                <c:pt idx="14">
                  <c:v>12</c:v>
                </c:pt>
                <c:pt idx="15">
                  <c:v>11</c:v>
                </c:pt>
                <c:pt idx="16">
                  <c:v>9</c:v>
                </c:pt>
                <c:pt idx="17">
                  <c:v>9</c:v>
                </c:pt>
                <c:pt idx="18">
                  <c:v>4</c:v>
                </c:pt>
                <c:pt idx="19">
                  <c:v>4</c:v>
                </c:pt>
                <c:pt idx="20">
                  <c:v>6</c:v>
                </c:pt>
                <c:pt idx="21">
                  <c:v>1</c:v>
                </c:pt>
                <c:pt idx="22">
                  <c:v>0</c:v>
                </c:pt>
                <c:pt idx="23">
                  <c:v>0</c:v>
                </c:pt>
                <c:pt idx="24">
                  <c:v>0</c:v>
                </c:pt>
                <c:pt idx="25">
                  <c:v>0</c:v>
                </c:pt>
                <c:pt idx="26">
                  <c:v>0</c:v>
                </c:pt>
                <c:pt idx="27">
                  <c:v>0</c:v>
                </c:pt>
                <c:pt idx="28">
                  <c:v>0</c:v>
                </c:pt>
                <c:pt idx="29">
                  <c:v>0</c:v>
                </c:pt>
              </c:numCache>
            </c:numRef>
          </c:val>
        </c:ser>
        <c:dLbls>
          <c:showLegendKey val="0"/>
          <c:showVal val="0"/>
          <c:showCatName val="0"/>
          <c:showSerName val="0"/>
          <c:showPercent val="0"/>
          <c:showBubbleSize val="0"/>
        </c:dLbls>
        <c:gapWidth val="150"/>
        <c:overlap val="100"/>
        <c:axId val="82283136"/>
        <c:axId val="82285312"/>
      </c:barChart>
      <c:catAx>
        <c:axId val="82283136"/>
        <c:scaling>
          <c:orientation val="minMax"/>
        </c:scaling>
        <c:delete val="0"/>
        <c:axPos val="l"/>
        <c:title>
          <c:tx>
            <c:rich>
              <a:bodyPr rot="-5400000" vert="horz"/>
              <a:lstStyle/>
              <a:p>
                <a:pPr>
                  <a:defRPr sz="1600"/>
                </a:pPr>
                <a:r>
                  <a:rPr lang="en-US" sz="1600" dirty="0"/>
                  <a:t>Average % Republican in Statewide Races: 2008 and 2010</a:t>
                </a:r>
              </a:p>
            </c:rich>
          </c:tx>
          <c:layout/>
          <c:overlay val="0"/>
        </c:title>
        <c:numFmt formatCode="0.0" sourceLinked="1"/>
        <c:majorTickMark val="out"/>
        <c:minorTickMark val="none"/>
        <c:tickLblPos val="nextTo"/>
        <c:crossAx val="82285312"/>
        <c:crosses val="autoZero"/>
        <c:auto val="1"/>
        <c:lblAlgn val="ctr"/>
        <c:lblOffset val="100"/>
        <c:noMultiLvlLbl val="0"/>
      </c:catAx>
      <c:valAx>
        <c:axId val="82285312"/>
        <c:scaling>
          <c:orientation val="minMax"/>
          <c:max val="12"/>
        </c:scaling>
        <c:delete val="0"/>
        <c:axPos val="b"/>
        <c:majorGridlines/>
        <c:numFmt formatCode="General" sourceLinked="1"/>
        <c:majorTickMark val="out"/>
        <c:minorTickMark val="none"/>
        <c:tickLblPos val="nextTo"/>
        <c:crossAx val="82283136"/>
        <c:crosses val="autoZero"/>
        <c:crossBetween val="between"/>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0.11439</cdr:x>
      <cdr:y>0.25974</cdr:y>
    </cdr:from>
    <cdr:to>
      <cdr:x>1</cdr:x>
      <cdr:y>0.25974</cdr:y>
    </cdr:to>
    <cdr:cxnSp macro="">
      <cdr:nvCxnSpPr>
        <cdr:cNvPr id="2" name="Straight Connector 1"/>
        <cdr:cNvCxnSpPr/>
      </cdr:nvCxnSpPr>
      <cdr:spPr>
        <a:xfrm xmlns:a="http://schemas.openxmlformats.org/drawingml/2006/main" flipV="1">
          <a:off x="914400" y="1523999"/>
          <a:ext cx="7079060" cy="1"/>
        </a:xfrm>
        <a:prstGeom xmlns:a="http://schemas.openxmlformats.org/drawingml/2006/main" prst="line">
          <a:avLst/>
        </a:prstGeom>
        <a:noFill xmlns:a="http://schemas.openxmlformats.org/drawingml/2006/main"/>
        <a:ln xmlns:a="http://schemas.openxmlformats.org/drawingml/2006/main" w="38100" cap="flat" cmpd="sng" algn="ctr">
          <a:solidFill>
            <a:sysClr val="windowText" lastClr="000000"/>
          </a:solidFill>
          <a:prstDash val="solid"/>
          <a:headEnd type="oval"/>
          <a:tailEnd type="oval"/>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0.11439</cdr:x>
      <cdr:y>0.25974</cdr:y>
    </cdr:from>
    <cdr:to>
      <cdr:x>1</cdr:x>
      <cdr:y>0.25974</cdr:y>
    </cdr:to>
    <cdr:cxnSp macro="">
      <cdr:nvCxnSpPr>
        <cdr:cNvPr id="2" name="Straight Connector 1"/>
        <cdr:cNvCxnSpPr/>
      </cdr:nvCxnSpPr>
      <cdr:spPr>
        <a:xfrm xmlns:a="http://schemas.openxmlformats.org/drawingml/2006/main" flipV="1">
          <a:off x="914400" y="1523999"/>
          <a:ext cx="7079060" cy="1"/>
        </a:xfrm>
        <a:prstGeom xmlns:a="http://schemas.openxmlformats.org/drawingml/2006/main" prst="line">
          <a:avLst/>
        </a:prstGeom>
        <a:noFill xmlns:a="http://schemas.openxmlformats.org/drawingml/2006/main"/>
        <a:ln xmlns:a="http://schemas.openxmlformats.org/drawingml/2006/main" w="38100" cap="flat" cmpd="sng" algn="ctr">
          <a:solidFill>
            <a:sysClr val="windowText" lastClr="000000"/>
          </a:solidFill>
          <a:prstDash val="solid"/>
          <a:headEnd type="oval"/>
          <a:tailEnd type="oval"/>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0.11439</cdr:x>
      <cdr:y>0.75325</cdr:y>
    </cdr:from>
    <cdr:to>
      <cdr:x>1</cdr:x>
      <cdr:y>0.75325</cdr:y>
    </cdr:to>
    <cdr:cxnSp macro="">
      <cdr:nvCxnSpPr>
        <cdr:cNvPr id="3" name="Straight Connector 2"/>
        <cdr:cNvCxnSpPr/>
      </cdr:nvCxnSpPr>
      <cdr:spPr>
        <a:xfrm xmlns:a="http://schemas.openxmlformats.org/drawingml/2006/main" flipV="1">
          <a:off x="914400" y="4419599"/>
          <a:ext cx="7079088" cy="0"/>
        </a:xfrm>
        <a:prstGeom xmlns:a="http://schemas.openxmlformats.org/drawingml/2006/main" prst="line">
          <a:avLst/>
        </a:prstGeom>
        <a:noFill xmlns:a="http://schemas.openxmlformats.org/drawingml/2006/main"/>
        <a:ln xmlns:a="http://schemas.openxmlformats.org/drawingml/2006/main" w="38100" cap="flat" cmpd="sng" algn="ctr">
          <a:solidFill>
            <a:sysClr val="windowText" lastClr="000000"/>
          </a:solidFill>
          <a:prstDash val="solid"/>
          <a:headEnd type="oval"/>
          <a:tailEnd type="oval"/>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254D798C-031B-4AE0-8A6E-BCE953AB0DF2}" type="datetimeFigureOut">
              <a:rPr lang="en-US" smtClean="0"/>
              <a:pPr/>
              <a:t>8/31/2011</a:t>
            </a:fld>
            <a:endParaRPr lang="en-US" dirty="0"/>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1CA3F893-B43A-49C0-8E24-D7FCDB318F59}" type="slidenum">
              <a:rPr lang="en-US" smtClean="0"/>
              <a:pPr/>
              <a:t>‹#›</a:t>
            </a:fld>
            <a:endParaRPr lang="en-US" dirty="0"/>
          </a:p>
        </p:txBody>
      </p:sp>
    </p:spTree>
    <p:extLst>
      <p:ext uri="{BB962C8B-B14F-4D97-AF65-F5344CB8AC3E}">
        <p14:creationId xmlns:p14="http://schemas.microsoft.com/office/powerpoint/2010/main" val="40611143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4A3E964A-06BE-486D-94FB-EB3B9293D846}" type="datetimeFigureOut">
              <a:rPr lang="en-US" smtClean="0"/>
              <a:pPr/>
              <a:t>8/31/2011</a:t>
            </a:fld>
            <a:endParaRPr lang="en-US" dirty="0"/>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dirty="0"/>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70E16C8A-3DF0-4685-913A-B295763C0642}" type="slidenum">
              <a:rPr lang="en-US" smtClean="0"/>
              <a:pPr/>
              <a:t>‹#›</a:t>
            </a:fld>
            <a:endParaRPr lang="en-US" dirty="0"/>
          </a:p>
        </p:txBody>
      </p:sp>
    </p:spTree>
    <p:extLst>
      <p:ext uri="{BB962C8B-B14F-4D97-AF65-F5344CB8AC3E}">
        <p14:creationId xmlns:p14="http://schemas.microsoft.com/office/powerpoint/2010/main" val="305932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E16C8A-3DF0-4685-913A-B295763C0642}"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E16C8A-3DF0-4685-913A-B295763C0642}"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E16C8A-3DF0-4685-913A-B295763C0642}"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E16C8A-3DF0-4685-913A-B295763C0642}"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E16C8A-3DF0-4685-913A-B295763C0642}"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E16C8A-3DF0-4685-913A-B295763C0642}" type="slidenum">
              <a:rPr lang="en-US" smtClean="0"/>
              <a:pPr/>
              <a:t>14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E16C8A-3DF0-4685-913A-B295763C0642}"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E16C8A-3DF0-4685-913A-B295763C0642}"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E16C8A-3DF0-4685-913A-B295763C0642}"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E16C8A-3DF0-4685-913A-B295763C0642}"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E16C8A-3DF0-4685-913A-B295763C0642}"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E16C8A-3DF0-4685-913A-B295763C0642}"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E16C8A-3DF0-4685-913A-B295763C0642}"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E16C8A-3DF0-4685-913A-B295763C0642}"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37A31B-8581-44D4-86FE-58F3AECD0F8F}" type="datetime1">
              <a:rPr lang="en-US" smtClean="0"/>
              <a:pPr/>
              <a:t>8/31/2011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10013D-DC05-4C89-8E1D-8A0B293790E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495FF9-ACEB-42ED-8557-176473EA3E64}" type="datetime1">
              <a:rPr lang="en-US" smtClean="0"/>
              <a:pPr/>
              <a:t>8/31/2011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10013D-DC05-4C89-8E1D-8A0B293790E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D3A571-143E-453B-818E-CDEDE68457BC}" type="datetime1">
              <a:rPr lang="en-US" smtClean="0"/>
              <a:pPr/>
              <a:t>8/31/2011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10013D-DC05-4C89-8E1D-8A0B293790E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8A88F3-9321-421E-8D5B-A6099F326531}" type="datetime1">
              <a:rPr lang="en-US" smtClean="0"/>
              <a:pPr/>
              <a:t>8/31/2011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10013D-DC05-4C89-8E1D-8A0B293790E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9111B1-CB07-4AF4-BCCA-E1C1B3B1098A}" type="datetime1">
              <a:rPr lang="en-US" smtClean="0"/>
              <a:pPr/>
              <a:t>8/31/2011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10013D-DC05-4C89-8E1D-8A0B293790E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801248-E1E5-4A59-BBF3-B2140E8EFA89}" type="datetime1">
              <a:rPr lang="en-US" smtClean="0"/>
              <a:pPr/>
              <a:t>8/31/2011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10013D-DC05-4C89-8E1D-8A0B293790E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EBDE5C-A352-4295-9AFA-8022FF99F9CD}" type="datetime1">
              <a:rPr lang="en-US" smtClean="0"/>
              <a:pPr/>
              <a:t>8/31/2011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910013D-DC05-4C89-8E1D-8A0B293790E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C76B0D-2407-453C-A880-719EE7081EF6}" type="datetime1">
              <a:rPr lang="en-US" smtClean="0"/>
              <a:pPr/>
              <a:t>8/31/2011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910013D-DC05-4C89-8E1D-8A0B293790E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B62BA2-D52B-4A95-B58F-70AD67D9160A}" type="datetime1">
              <a:rPr lang="en-US" smtClean="0"/>
              <a:pPr/>
              <a:t>8/31/2011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910013D-DC05-4C89-8E1D-8A0B293790E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4C3376-1707-4B1F-84DA-E40371D5A19C}" type="datetime1">
              <a:rPr lang="en-US" smtClean="0"/>
              <a:pPr/>
              <a:t>8/31/2011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10013D-DC05-4C89-8E1D-8A0B293790E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DAB418-8FAF-43B5-9FFE-87FF09DD0E0C}" type="datetime1">
              <a:rPr lang="en-US" smtClean="0"/>
              <a:pPr/>
              <a:t>8/31/2011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10013D-DC05-4C89-8E1D-8A0B293790E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72BC8-1752-49BF-B116-4A76BECA2A0C}" type="datetime1">
              <a:rPr lang="en-US" smtClean="0"/>
              <a:pPr/>
              <a:t>8/31/2011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10013D-DC05-4C89-8E1D-8A0B293790E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066800"/>
            <a:ext cx="8153400" cy="4114800"/>
          </a:xfrm>
        </p:spPr>
        <p:txBody>
          <a:bodyPr>
            <a:normAutofit/>
          </a:bodyPr>
          <a:lstStyle/>
          <a:p>
            <a:r>
              <a:rPr lang="en-US" sz="3600" dirty="0" smtClean="0"/>
              <a:t>Arizona Independent Redistricting Commission</a:t>
            </a:r>
            <a:r>
              <a:rPr lang="en-US" dirty="0" smtClean="0"/>
              <a:t/>
            </a:r>
            <a:br>
              <a:rPr lang="en-US" dirty="0" smtClean="0"/>
            </a:br>
            <a:r>
              <a:rPr lang="en-US" dirty="0" smtClean="0"/>
              <a:t>Competitiveness</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467600" y="5943600"/>
            <a:ext cx="2133600" cy="365125"/>
          </a:xfrm>
        </p:spPr>
        <p:txBody>
          <a:bodyPr/>
          <a:lstStyle/>
          <a:p>
            <a:pPr algn="ctr"/>
            <a:fld id="{B910013D-DC05-4C89-8E1D-8A0B293790E4}" type="slidenum">
              <a:rPr lang="en-US" sz="4000" smtClean="0">
                <a:solidFill>
                  <a:schemeClr val="bg1"/>
                </a:solidFill>
                <a:latin typeface="+mj-lt"/>
              </a:rPr>
              <a:pPr algn="ctr"/>
              <a:t>10</a:t>
            </a:fld>
            <a:endParaRPr lang="en-US" sz="4000" dirty="0">
              <a:solidFill>
                <a:schemeClr val="bg1"/>
              </a:solidFill>
              <a:latin typeface="+mj-lt"/>
            </a:endParaRPr>
          </a:p>
        </p:txBody>
      </p:sp>
      <p:graphicFrame>
        <p:nvGraphicFramePr>
          <p:cNvPr id="9" name="Chart 8"/>
          <p:cNvGraphicFramePr>
            <a:graphicFrameLocks noGrp="1"/>
          </p:cNvGraphicFramePr>
          <p:nvPr/>
        </p:nvGraphicFramePr>
        <p:xfrm>
          <a:off x="0" y="228600"/>
          <a:ext cx="7993460" cy="611703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467600" y="5943600"/>
            <a:ext cx="2133600" cy="365125"/>
          </a:xfrm>
        </p:spPr>
        <p:txBody>
          <a:bodyPr/>
          <a:lstStyle/>
          <a:p>
            <a:pPr algn="ctr"/>
            <a:fld id="{B910013D-DC05-4C89-8E1D-8A0B293790E4}" type="slidenum">
              <a:rPr lang="en-US" sz="4000" smtClean="0">
                <a:solidFill>
                  <a:schemeClr val="bg1"/>
                </a:solidFill>
                <a:latin typeface="+mj-lt"/>
              </a:rPr>
              <a:pPr algn="ctr"/>
              <a:t>11</a:t>
            </a:fld>
            <a:endParaRPr lang="en-US" sz="4000" dirty="0">
              <a:solidFill>
                <a:schemeClr val="bg1"/>
              </a:solidFill>
              <a:latin typeface="+mj-lt"/>
            </a:endParaRPr>
          </a:p>
        </p:txBody>
      </p:sp>
      <p:sp>
        <p:nvSpPr>
          <p:cNvPr id="5" name="TextBox 4"/>
          <p:cNvSpPr txBox="1"/>
          <p:nvPr/>
        </p:nvSpPr>
        <p:spPr>
          <a:xfrm>
            <a:off x="381000" y="6019800"/>
            <a:ext cx="7696200" cy="646331"/>
          </a:xfrm>
          <a:prstGeom prst="rect">
            <a:avLst/>
          </a:prstGeom>
          <a:noFill/>
        </p:spPr>
        <p:txBody>
          <a:bodyPr wrap="square" rtlCol="0">
            <a:spAutoFit/>
          </a:bodyPr>
          <a:lstStyle/>
          <a:p>
            <a:r>
              <a:rPr lang="en-US" b="1" dirty="0" smtClean="0"/>
              <a:t>In the eight districts with less than 35% Average Republican vote, Democrats have won 12 of the last 12 legislative elections.</a:t>
            </a:r>
            <a:endParaRPr lang="en-US" b="1" dirty="0"/>
          </a:p>
        </p:txBody>
      </p:sp>
      <p:graphicFrame>
        <p:nvGraphicFramePr>
          <p:cNvPr id="6" name="Chart 5"/>
          <p:cNvGraphicFramePr>
            <a:graphicFrameLocks noGrp="1"/>
          </p:cNvGraphicFramePr>
          <p:nvPr/>
        </p:nvGraphicFramePr>
        <p:xfrm>
          <a:off x="0" y="228601"/>
          <a:ext cx="7993460" cy="5867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467600" y="5943600"/>
            <a:ext cx="2133600" cy="365125"/>
          </a:xfrm>
        </p:spPr>
        <p:txBody>
          <a:bodyPr/>
          <a:lstStyle/>
          <a:p>
            <a:pPr algn="ctr"/>
            <a:fld id="{B910013D-DC05-4C89-8E1D-8A0B293790E4}" type="slidenum">
              <a:rPr lang="en-US" sz="4000" smtClean="0">
                <a:solidFill>
                  <a:schemeClr val="bg1"/>
                </a:solidFill>
                <a:latin typeface="+mj-lt"/>
              </a:rPr>
              <a:pPr algn="ctr"/>
              <a:t>12</a:t>
            </a:fld>
            <a:endParaRPr lang="en-US" sz="4000" dirty="0">
              <a:solidFill>
                <a:schemeClr val="bg1"/>
              </a:solidFill>
              <a:latin typeface="+mj-lt"/>
            </a:endParaRPr>
          </a:p>
        </p:txBody>
      </p:sp>
      <p:sp>
        <p:nvSpPr>
          <p:cNvPr id="5" name="TextBox 4"/>
          <p:cNvSpPr txBox="1"/>
          <p:nvPr/>
        </p:nvSpPr>
        <p:spPr>
          <a:xfrm>
            <a:off x="381000" y="5867400"/>
            <a:ext cx="7696200" cy="1015663"/>
          </a:xfrm>
          <a:prstGeom prst="rect">
            <a:avLst/>
          </a:prstGeom>
          <a:noFill/>
        </p:spPr>
        <p:txBody>
          <a:bodyPr wrap="square" rtlCol="0">
            <a:spAutoFit/>
          </a:bodyPr>
          <a:lstStyle/>
          <a:p>
            <a:pPr>
              <a:buFont typeface="Arial" pitchFamily="34" charset="0"/>
              <a:buChar char="•"/>
            </a:pPr>
            <a:r>
              <a:rPr lang="en-US" sz="1500" b="1" dirty="0" smtClean="0"/>
              <a:t>In the eight districts with less than 35% Average Republican vote, Democrats have won 12 of the last 12 legislative elections. </a:t>
            </a:r>
          </a:p>
          <a:p>
            <a:pPr>
              <a:buFont typeface="Arial" pitchFamily="34" charset="0"/>
              <a:buChar char="•"/>
            </a:pPr>
            <a:r>
              <a:rPr lang="en-US" sz="1500" b="1" dirty="0" smtClean="0"/>
              <a:t>In the six districts with more than 65% Average Republican vote, Republicans have won 12 of the last 12 legislative elections.</a:t>
            </a:r>
          </a:p>
        </p:txBody>
      </p:sp>
      <p:graphicFrame>
        <p:nvGraphicFramePr>
          <p:cNvPr id="6" name="Chart 5"/>
          <p:cNvGraphicFramePr>
            <a:graphicFrameLocks noGrp="1"/>
          </p:cNvGraphicFramePr>
          <p:nvPr/>
        </p:nvGraphicFramePr>
        <p:xfrm>
          <a:off x="0" y="228601"/>
          <a:ext cx="7993460" cy="5867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txBox="1">
            <a:spLocks/>
          </p:cNvSpPr>
          <p:nvPr/>
        </p:nvSpPr>
        <p:spPr>
          <a:xfrm>
            <a:off x="8001000" y="5715000"/>
            <a:ext cx="914400" cy="685799"/>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B910013D-DC05-4C89-8E1D-8A0B293790E4}" type="slidenum">
              <a:rPr kumimoji="0" lang="en-US" sz="4000" b="0" i="0" u="none" strike="noStrike" kern="1200" cap="none" spc="0" normalizeH="0" baseline="0" noProof="0" smtClean="0">
                <a:ln>
                  <a:noFill/>
                </a:ln>
                <a:solidFill>
                  <a:schemeClr val="bg1"/>
                </a:solidFill>
                <a:effectLst/>
                <a:uLnTx/>
                <a:uFillTx/>
                <a:latin typeface="+mj-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4000" b="0" i="0" u="none" strike="noStrike" kern="1200" cap="none" spc="0" normalizeH="0" baseline="0" noProof="0" dirty="0">
              <a:ln>
                <a:noFill/>
              </a:ln>
              <a:solidFill>
                <a:schemeClr val="bg1"/>
              </a:solidFill>
              <a:effectLst/>
              <a:uLnTx/>
              <a:uFillTx/>
              <a:latin typeface="+mj-lt"/>
              <a:ea typeface="+mn-ea"/>
              <a:cs typeface="+mn-cs"/>
            </a:endParaRPr>
          </a:p>
        </p:txBody>
      </p:sp>
      <p:graphicFrame>
        <p:nvGraphicFramePr>
          <p:cNvPr id="4" name="Chart 3"/>
          <p:cNvGraphicFramePr>
            <a:graphicFrameLocks noGrp="1"/>
          </p:cNvGraphicFramePr>
          <p:nvPr/>
        </p:nvGraphicFramePr>
        <p:xfrm>
          <a:off x="236141" y="283765"/>
          <a:ext cx="8069660" cy="573603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txBox="1">
            <a:spLocks/>
          </p:cNvSpPr>
          <p:nvPr/>
        </p:nvSpPr>
        <p:spPr>
          <a:xfrm>
            <a:off x="8001000" y="5715000"/>
            <a:ext cx="914400" cy="685799"/>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B910013D-DC05-4C89-8E1D-8A0B293790E4}" type="slidenum">
              <a:rPr kumimoji="0" lang="en-US" sz="4000" b="0" i="0" u="none" strike="noStrike" kern="1200" cap="none" spc="0" normalizeH="0" baseline="0" noProof="0" smtClean="0">
                <a:ln>
                  <a:noFill/>
                </a:ln>
                <a:solidFill>
                  <a:schemeClr val="bg1"/>
                </a:solidFill>
                <a:effectLst/>
                <a:uLnTx/>
                <a:uFillTx/>
                <a:latin typeface="+mj-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US" sz="4000" b="0" i="0" u="none" strike="noStrike" kern="1200" cap="none" spc="0" normalizeH="0" baseline="0" noProof="0" dirty="0">
              <a:ln>
                <a:noFill/>
              </a:ln>
              <a:solidFill>
                <a:schemeClr val="bg1"/>
              </a:solidFill>
              <a:effectLst/>
              <a:uLnTx/>
              <a:uFillTx/>
              <a:latin typeface="+mj-lt"/>
              <a:ea typeface="+mn-ea"/>
              <a:cs typeface="+mn-cs"/>
            </a:endParaRPr>
          </a:p>
        </p:txBody>
      </p:sp>
      <p:graphicFrame>
        <p:nvGraphicFramePr>
          <p:cNvPr id="3" name="Chart 2"/>
          <p:cNvGraphicFramePr>
            <a:graphicFrameLocks noGrp="1"/>
          </p:cNvGraphicFramePr>
          <p:nvPr/>
        </p:nvGraphicFramePr>
        <p:xfrm>
          <a:off x="236141" y="283765"/>
          <a:ext cx="7841059" cy="611703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772400" cy="5668963"/>
          </a:xfrm>
        </p:spPr>
        <p:txBody>
          <a:bodyPr>
            <a:normAutofit fontScale="77500" lnSpcReduction="20000"/>
          </a:bodyPr>
          <a:lstStyle/>
          <a:p>
            <a:pPr marL="285750" indent="-285750"/>
            <a:r>
              <a:rPr lang="en-US" dirty="0" smtClean="0"/>
              <a:t>The current legislative district lines have been used in the last four elections:  2004, 2006, 2008 and 2010.</a:t>
            </a:r>
          </a:p>
          <a:p>
            <a:pPr marL="285750" indent="-285750"/>
            <a:r>
              <a:rPr lang="en-US" dirty="0" smtClean="0"/>
              <a:t>Each district elects one Senator and two Representatives.  </a:t>
            </a:r>
          </a:p>
          <a:p>
            <a:pPr marL="285750" indent="-285750"/>
            <a:r>
              <a:rPr lang="en-US" dirty="0" smtClean="0"/>
              <a:t>In each district there have been a total of 12 legislative elections run under the current lines.</a:t>
            </a:r>
          </a:p>
          <a:p>
            <a:pPr marL="285750" indent="-285750"/>
            <a:r>
              <a:rPr lang="en-US" dirty="0" smtClean="0"/>
              <a:t>13 districts have elected Republicans in all 12 of those elections.</a:t>
            </a:r>
          </a:p>
          <a:p>
            <a:pPr marL="285750" indent="-285750"/>
            <a:r>
              <a:rPr lang="en-US" dirty="0" smtClean="0"/>
              <a:t>8 districts have elected Democrats in all 12 of those elections.</a:t>
            </a:r>
          </a:p>
          <a:p>
            <a:pPr marL="285750" indent="-285750"/>
            <a:r>
              <a:rPr lang="en-US" dirty="0" smtClean="0"/>
              <a:t>9 districts have elected both Democrats and Republicans.</a:t>
            </a:r>
          </a:p>
          <a:p>
            <a:pPr lvl="1">
              <a:buFont typeface="Arial" pitchFamily="34" charset="0"/>
              <a:buChar char="•"/>
            </a:pPr>
            <a:r>
              <a:rPr lang="en-US" dirty="0" smtClean="0"/>
              <a:t>3 of those districts that have elected both Democrats and Republicans elected one party in 11 of the 12 elections.</a:t>
            </a:r>
          </a:p>
          <a:p>
            <a:pPr marL="285750" indent="-285750"/>
            <a:r>
              <a:rPr lang="en-US" dirty="0" smtClean="0"/>
              <a:t>All except 3 districts have elected one party or the other at least 75% of the time.</a:t>
            </a:r>
          </a:p>
          <a:p>
            <a:pPr>
              <a:buNone/>
            </a:pPr>
            <a:endParaRPr lang="en-US" dirty="0"/>
          </a:p>
        </p:txBody>
      </p:sp>
      <p:sp>
        <p:nvSpPr>
          <p:cNvPr id="4" name="Slide Number Placeholder 3"/>
          <p:cNvSpPr>
            <a:spLocks noGrp="1"/>
          </p:cNvSpPr>
          <p:nvPr>
            <p:ph type="sldNum" sz="quarter" idx="12"/>
          </p:nvPr>
        </p:nvSpPr>
        <p:spPr>
          <a:xfrm>
            <a:off x="8001000" y="5715000"/>
            <a:ext cx="914400" cy="685799"/>
          </a:xfrm>
        </p:spPr>
        <p:txBody>
          <a:bodyPr/>
          <a:lstStyle/>
          <a:p>
            <a:pPr algn="ctr"/>
            <a:fld id="{B910013D-DC05-4C89-8E1D-8A0B293790E4}" type="slidenum">
              <a:rPr lang="en-US" sz="4000" smtClean="0">
                <a:solidFill>
                  <a:schemeClr val="bg1"/>
                </a:solidFill>
                <a:latin typeface="+mj-lt"/>
              </a:rPr>
              <a:pPr algn="ctr"/>
              <a:t>2</a:t>
            </a:fld>
            <a:endParaRPr lang="en-US" sz="4000" dirty="0">
              <a:solidFill>
                <a:schemeClr val="bg1"/>
              </a:solidFill>
              <a:latin typeface="+mj-lt"/>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txBox="1">
            <a:spLocks/>
          </p:cNvSpPr>
          <p:nvPr/>
        </p:nvSpPr>
        <p:spPr>
          <a:xfrm>
            <a:off x="8001000" y="5715000"/>
            <a:ext cx="914400" cy="685799"/>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B910013D-DC05-4C89-8E1D-8A0B293790E4}" type="slidenum">
              <a:rPr kumimoji="0" lang="en-US" sz="4000" b="0" i="0" u="none" strike="noStrike" kern="1200" cap="none" spc="0" normalizeH="0" baseline="0" noProof="0" smtClean="0">
                <a:ln>
                  <a:noFill/>
                </a:ln>
                <a:solidFill>
                  <a:schemeClr val="bg1"/>
                </a:solidFill>
                <a:effectLst/>
                <a:uLnTx/>
                <a:uFillTx/>
                <a:latin typeface="+mj-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4000" b="0" i="0" u="none" strike="noStrike" kern="1200" cap="none" spc="0" normalizeH="0" baseline="0" noProof="0" dirty="0">
              <a:ln>
                <a:noFill/>
              </a:ln>
              <a:solidFill>
                <a:schemeClr val="bg1"/>
              </a:solidFill>
              <a:effectLst/>
              <a:uLnTx/>
              <a:uFillTx/>
              <a:latin typeface="+mj-lt"/>
              <a:ea typeface="+mn-ea"/>
              <a:cs typeface="+mn-cs"/>
            </a:endParaRPr>
          </a:p>
        </p:txBody>
      </p:sp>
      <p:sp>
        <p:nvSpPr>
          <p:cNvPr id="3" name="Title 2"/>
          <p:cNvSpPr>
            <a:spLocks noGrp="1"/>
          </p:cNvSpPr>
          <p:nvPr>
            <p:ph type="title"/>
          </p:nvPr>
        </p:nvSpPr>
        <p:spPr/>
        <p:txBody>
          <a:bodyPr>
            <a:normAutofit fontScale="90000"/>
          </a:bodyPr>
          <a:lstStyle/>
          <a:p>
            <a:r>
              <a:rPr lang="en-US" dirty="0" smtClean="0"/>
              <a:t>2001-2010 AIRC Definition of Competitiveness</a:t>
            </a:r>
            <a:endParaRPr lang="en-US" dirty="0"/>
          </a:p>
        </p:txBody>
      </p:sp>
      <p:sp>
        <p:nvSpPr>
          <p:cNvPr id="4" name="Content Placeholder 3"/>
          <p:cNvSpPr>
            <a:spLocks noGrp="1"/>
          </p:cNvSpPr>
          <p:nvPr>
            <p:ph idx="1"/>
          </p:nvPr>
        </p:nvSpPr>
        <p:spPr>
          <a:xfrm>
            <a:off x="457200" y="1600200"/>
            <a:ext cx="7696200" cy="4525963"/>
          </a:xfrm>
        </p:spPr>
        <p:txBody>
          <a:bodyPr>
            <a:normAutofit fontScale="85000" lnSpcReduction="20000"/>
          </a:bodyPr>
          <a:lstStyle/>
          <a:p>
            <a:r>
              <a:rPr lang="en-US" dirty="0" smtClean="0"/>
              <a:t>The 2001-2010 AIRC used two different measures of competitiveness, both designed to identify districts where the projected vote for the two major parties would be within 7%.  The first method was to use the JudgeIt program to predict electoral outcomes.  The second was to use the AQD (Arizona Quick and Dirty) score which is the average Democratic and Republican percents in the races for Corporation Commission in 1998 and 2000.  This was intended to allow for quick analysis of changes to the plans without having to wait for overnight runs of the JudgeIt program.</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txBox="1">
            <a:spLocks/>
          </p:cNvSpPr>
          <p:nvPr/>
        </p:nvSpPr>
        <p:spPr>
          <a:xfrm>
            <a:off x="8001000" y="5715000"/>
            <a:ext cx="914400" cy="685799"/>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B910013D-DC05-4C89-8E1D-8A0B293790E4}" type="slidenum">
              <a:rPr kumimoji="0" lang="en-US" sz="4000" b="0" i="0" u="none" strike="noStrike" kern="1200" cap="none" spc="0" normalizeH="0" baseline="0" noProof="0" smtClean="0">
                <a:ln>
                  <a:noFill/>
                </a:ln>
                <a:solidFill>
                  <a:schemeClr val="bg1"/>
                </a:solidFill>
                <a:effectLst/>
                <a:uLnTx/>
                <a:uFillTx/>
                <a:latin typeface="+mj-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4000" b="0" i="0" u="none" strike="noStrike" kern="1200" cap="none" spc="0" normalizeH="0" baseline="0" noProof="0" dirty="0">
              <a:ln>
                <a:noFill/>
              </a:ln>
              <a:solidFill>
                <a:schemeClr val="bg1"/>
              </a:solidFill>
              <a:effectLst/>
              <a:uLnTx/>
              <a:uFillTx/>
              <a:latin typeface="+mj-lt"/>
              <a:ea typeface="+mn-ea"/>
              <a:cs typeface="+mn-cs"/>
            </a:endParaRPr>
          </a:p>
        </p:txBody>
      </p:sp>
      <p:graphicFrame>
        <p:nvGraphicFramePr>
          <p:cNvPr id="3" name="Chart 2"/>
          <p:cNvGraphicFramePr>
            <a:graphicFrameLocks noGrp="1"/>
          </p:cNvGraphicFramePr>
          <p:nvPr/>
        </p:nvGraphicFramePr>
        <p:xfrm>
          <a:off x="236141" y="283765"/>
          <a:ext cx="7841059" cy="596463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txBox="1">
            <a:spLocks/>
          </p:cNvSpPr>
          <p:nvPr/>
        </p:nvSpPr>
        <p:spPr>
          <a:xfrm>
            <a:off x="8001000" y="5715000"/>
            <a:ext cx="914400" cy="685799"/>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B910013D-DC05-4C89-8E1D-8A0B293790E4}" type="slidenum">
              <a:rPr kumimoji="0" lang="en-US" sz="4000" b="0" i="0" u="none" strike="noStrike" kern="1200" cap="none" spc="0" normalizeH="0" baseline="0" noProof="0" smtClean="0">
                <a:ln>
                  <a:noFill/>
                </a:ln>
                <a:solidFill>
                  <a:schemeClr val="bg1"/>
                </a:solidFill>
                <a:effectLst/>
                <a:uLnTx/>
                <a:uFillTx/>
                <a:latin typeface="+mj-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4000" b="0" i="0" u="none" strike="noStrike" kern="1200" cap="none" spc="0" normalizeH="0" baseline="0" noProof="0" dirty="0">
              <a:ln>
                <a:noFill/>
              </a:ln>
              <a:solidFill>
                <a:schemeClr val="bg1"/>
              </a:solidFill>
              <a:effectLst/>
              <a:uLnTx/>
              <a:uFillTx/>
              <a:latin typeface="+mj-lt"/>
              <a:ea typeface="+mn-ea"/>
              <a:cs typeface="+mn-cs"/>
            </a:endParaRPr>
          </a:p>
        </p:txBody>
      </p:sp>
      <p:graphicFrame>
        <p:nvGraphicFramePr>
          <p:cNvPr id="3" name="Chart 2"/>
          <p:cNvGraphicFramePr>
            <a:graphicFrameLocks noGrp="1"/>
          </p:cNvGraphicFramePr>
          <p:nvPr/>
        </p:nvGraphicFramePr>
        <p:xfrm>
          <a:off x="236141" y="283765"/>
          <a:ext cx="7841059" cy="5964635"/>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990600" y="2362200"/>
            <a:ext cx="7162800" cy="533400"/>
          </a:xfrm>
          <a:prstGeom prst="rect">
            <a:avLst/>
          </a:prstGeom>
          <a:solidFill>
            <a:srgbClr val="00B050">
              <a:alpha val="46000"/>
            </a:srgbClr>
          </a:solidFill>
          <a:ln>
            <a:solidFill>
              <a:srgbClr val="92D050">
                <a:alpha val="4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own Arrow 4"/>
          <p:cNvSpPr/>
          <p:nvPr/>
        </p:nvSpPr>
        <p:spPr>
          <a:xfrm>
            <a:off x="1371600" y="685800"/>
            <a:ext cx="3027575" cy="16764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2001 AIRC Commission defined as competitive</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txBox="1">
            <a:spLocks/>
          </p:cNvSpPr>
          <p:nvPr/>
        </p:nvSpPr>
        <p:spPr>
          <a:xfrm>
            <a:off x="8001000" y="5715000"/>
            <a:ext cx="914400" cy="685799"/>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B910013D-DC05-4C89-8E1D-8A0B293790E4}" type="slidenum">
              <a:rPr kumimoji="0" lang="en-US" sz="4000" b="0" i="0" u="none" strike="noStrike" kern="1200" cap="none" spc="0" normalizeH="0" baseline="0" noProof="0" smtClean="0">
                <a:ln>
                  <a:noFill/>
                </a:ln>
                <a:solidFill>
                  <a:schemeClr val="bg1"/>
                </a:solidFill>
                <a:effectLst/>
                <a:uLnTx/>
                <a:uFillTx/>
                <a:latin typeface="+mj-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4000" b="0" i="0" u="none" strike="noStrike" kern="1200" cap="none" spc="0" normalizeH="0" baseline="0" noProof="0" dirty="0">
              <a:ln>
                <a:noFill/>
              </a:ln>
              <a:solidFill>
                <a:schemeClr val="bg1"/>
              </a:solidFill>
              <a:effectLst/>
              <a:uLnTx/>
              <a:uFillTx/>
              <a:latin typeface="+mj-lt"/>
              <a:ea typeface="+mn-ea"/>
              <a:cs typeface="+mn-cs"/>
            </a:endParaRPr>
          </a:p>
        </p:txBody>
      </p:sp>
      <p:graphicFrame>
        <p:nvGraphicFramePr>
          <p:cNvPr id="3" name="Chart 2"/>
          <p:cNvGraphicFramePr>
            <a:graphicFrameLocks noGrp="1"/>
          </p:cNvGraphicFramePr>
          <p:nvPr/>
        </p:nvGraphicFramePr>
        <p:xfrm>
          <a:off x="236141" y="283765"/>
          <a:ext cx="7841059" cy="573603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txBox="1">
            <a:spLocks/>
          </p:cNvSpPr>
          <p:nvPr/>
        </p:nvSpPr>
        <p:spPr>
          <a:xfrm>
            <a:off x="8001000" y="5715000"/>
            <a:ext cx="914400" cy="685799"/>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B910013D-DC05-4C89-8E1D-8A0B293790E4}" type="slidenum">
              <a:rPr kumimoji="0" lang="en-US" sz="4000" b="0" i="0" u="none" strike="noStrike" kern="1200" cap="none" spc="0" normalizeH="0" baseline="0" noProof="0" smtClean="0">
                <a:ln>
                  <a:noFill/>
                </a:ln>
                <a:solidFill>
                  <a:schemeClr val="bg1"/>
                </a:solidFill>
                <a:effectLst/>
                <a:uLnTx/>
                <a:uFillTx/>
                <a:latin typeface="+mj-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4000" b="0" i="0" u="none" strike="noStrike" kern="1200" cap="none" spc="0" normalizeH="0" baseline="0" noProof="0" dirty="0">
              <a:ln>
                <a:noFill/>
              </a:ln>
              <a:solidFill>
                <a:schemeClr val="bg1"/>
              </a:solidFill>
              <a:effectLst/>
              <a:uLnTx/>
              <a:uFillTx/>
              <a:latin typeface="+mj-lt"/>
              <a:ea typeface="+mn-ea"/>
              <a:cs typeface="+mn-cs"/>
            </a:endParaRPr>
          </a:p>
        </p:txBody>
      </p:sp>
      <p:graphicFrame>
        <p:nvGraphicFramePr>
          <p:cNvPr id="3" name="Chart 2"/>
          <p:cNvGraphicFramePr>
            <a:graphicFrameLocks noGrp="1"/>
          </p:cNvGraphicFramePr>
          <p:nvPr/>
        </p:nvGraphicFramePr>
        <p:xfrm>
          <a:off x="236141" y="283765"/>
          <a:ext cx="7993460" cy="581223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txBox="1">
            <a:spLocks/>
          </p:cNvSpPr>
          <p:nvPr/>
        </p:nvSpPr>
        <p:spPr>
          <a:xfrm>
            <a:off x="8001000" y="5715000"/>
            <a:ext cx="914400" cy="685799"/>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B910013D-DC05-4C89-8E1D-8A0B293790E4}" type="slidenum">
              <a:rPr kumimoji="0" lang="en-US" sz="4000" b="0" i="0" u="none" strike="noStrike" kern="1200" cap="none" spc="0" normalizeH="0" baseline="0" noProof="0" smtClean="0">
                <a:ln>
                  <a:noFill/>
                </a:ln>
                <a:solidFill>
                  <a:schemeClr val="bg1"/>
                </a:solidFill>
                <a:effectLst/>
                <a:uLnTx/>
                <a:uFillTx/>
                <a:latin typeface="+mj-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4000" b="0" i="0" u="none" strike="noStrike" kern="1200" cap="none" spc="0" normalizeH="0" baseline="0" noProof="0" dirty="0">
              <a:ln>
                <a:noFill/>
              </a:ln>
              <a:solidFill>
                <a:schemeClr val="bg1"/>
              </a:solidFill>
              <a:effectLst/>
              <a:uLnTx/>
              <a:uFillTx/>
              <a:latin typeface="+mj-lt"/>
              <a:ea typeface="+mn-ea"/>
              <a:cs typeface="+mn-cs"/>
            </a:endParaRPr>
          </a:p>
        </p:txBody>
      </p:sp>
      <p:graphicFrame>
        <p:nvGraphicFramePr>
          <p:cNvPr id="8" name="Chart 7"/>
          <p:cNvGraphicFramePr>
            <a:graphicFrameLocks noGrp="1"/>
          </p:cNvGraphicFramePr>
          <p:nvPr/>
        </p:nvGraphicFramePr>
        <p:xfrm>
          <a:off x="236141" y="283765"/>
          <a:ext cx="8069660" cy="581223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txBox="1">
            <a:spLocks/>
          </p:cNvSpPr>
          <p:nvPr/>
        </p:nvSpPr>
        <p:spPr>
          <a:xfrm>
            <a:off x="8001000" y="5715000"/>
            <a:ext cx="914400" cy="685799"/>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B910013D-DC05-4C89-8E1D-8A0B293790E4}" type="slidenum">
              <a:rPr kumimoji="0" lang="en-US" sz="4000" b="0" i="0" u="none" strike="noStrike" kern="1200" cap="none" spc="0" normalizeH="0" baseline="0" noProof="0" smtClean="0">
                <a:ln>
                  <a:noFill/>
                </a:ln>
                <a:solidFill>
                  <a:schemeClr val="bg1"/>
                </a:solidFill>
                <a:effectLst/>
                <a:uLnTx/>
                <a:uFillTx/>
                <a:latin typeface="+mj-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4000" b="0" i="0" u="none" strike="noStrike" kern="1200" cap="none" spc="0" normalizeH="0" baseline="0" noProof="0" dirty="0">
              <a:ln>
                <a:noFill/>
              </a:ln>
              <a:solidFill>
                <a:schemeClr val="bg1"/>
              </a:solidFill>
              <a:effectLst/>
              <a:uLnTx/>
              <a:uFillTx/>
              <a:latin typeface="+mj-lt"/>
              <a:ea typeface="+mn-ea"/>
              <a:cs typeface="+mn-cs"/>
            </a:endParaRPr>
          </a:p>
        </p:txBody>
      </p:sp>
      <p:graphicFrame>
        <p:nvGraphicFramePr>
          <p:cNvPr id="8" name="Chart 7"/>
          <p:cNvGraphicFramePr>
            <a:graphicFrameLocks noGrp="1"/>
          </p:cNvGraphicFramePr>
          <p:nvPr/>
        </p:nvGraphicFramePr>
        <p:xfrm>
          <a:off x="236141" y="283765"/>
          <a:ext cx="8069660" cy="5812235"/>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914400" y="2057400"/>
            <a:ext cx="7391400" cy="533400"/>
          </a:xfrm>
          <a:prstGeom prst="rect">
            <a:avLst/>
          </a:prstGeom>
          <a:solidFill>
            <a:srgbClr val="00B050">
              <a:alpha val="46000"/>
            </a:srgbClr>
          </a:solidFill>
          <a:ln>
            <a:solidFill>
              <a:srgbClr val="92D050">
                <a:alpha val="4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own Arrow 4"/>
          <p:cNvSpPr/>
          <p:nvPr/>
        </p:nvSpPr>
        <p:spPr>
          <a:xfrm>
            <a:off x="1295400" y="381000"/>
            <a:ext cx="3124200" cy="16764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2001 AIRC Commission defined as competitive</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6999</TotalTime>
  <Words>459</Words>
  <Application>Microsoft Office PowerPoint</Application>
  <PresentationFormat>On-screen Show (4:3)</PresentationFormat>
  <Paragraphs>54</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Arizona Independent Redistricting Commission Competitiveness</vt:lpstr>
      <vt:lpstr>PowerPoint Presentation</vt:lpstr>
      <vt:lpstr>2001-2010 AIRC Definition of Competitiveness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willie</dc:creator>
  <cp:lastModifiedBy>Willie</cp:lastModifiedBy>
  <cp:revision>600</cp:revision>
  <dcterms:created xsi:type="dcterms:W3CDTF">2011-07-01T15:40:50Z</dcterms:created>
  <dcterms:modified xsi:type="dcterms:W3CDTF">2011-08-31T17:44:56Z</dcterms:modified>
</cp:coreProperties>
</file>